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19"/>
  </p:handoutMasterIdLst>
  <p:sldIdLst>
    <p:sldId id="256" r:id="rId3"/>
    <p:sldId id="439" r:id="rId4"/>
    <p:sldId id="257" r:id="rId5"/>
    <p:sldId id="258" r:id="rId6"/>
    <p:sldId id="259" r:id="rId7"/>
    <p:sldId id="260" r:id="rId8"/>
    <p:sldId id="261" r:id="rId9"/>
    <p:sldId id="424" r:id="rId10"/>
    <p:sldId id="433" r:id="rId12"/>
    <p:sldId id="425" r:id="rId13"/>
    <p:sldId id="428" r:id="rId14"/>
    <p:sldId id="430" r:id="rId15"/>
    <p:sldId id="435" r:id="rId16"/>
    <p:sldId id="438" r:id="rId17"/>
    <p:sldId id="434" r:id="rId18"/>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9700"/>
    <a:srgbClr val="FFFF00"/>
    <a:srgbClr val="FF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68" autoAdjust="0"/>
    <p:restoredTop sz="94660"/>
  </p:normalViewPr>
  <p:slideViewPr>
    <p:cSldViewPr snapToGrid="0" showGuides="1">
      <p:cViewPr varScale="1">
        <p:scale>
          <a:sx n="80" d="100"/>
          <a:sy n="80" d="100"/>
        </p:scale>
        <p:origin x="279" y="81"/>
      </p:cViewPr>
      <p:guideLst>
        <p:guide orient="horz" pos="2153"/>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gs" Target="tags/tag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C6CEC-073E-46EE-89FE-1568259C2D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0E8BB-981F-48E8-B61C-761EEC8CFA3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728753" y="287383"/>
            <a:ext cx="7197635" cy="646612"/>
          </a:xfrm>
          <a:prstGeom prst="rect">
            <a:avLst/>
          </a:prstGeo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EE5DC3-CC07-489B-BCA4-0C9AB71FF81D}" type="slidenum">
              <a:rPr lang="zh-CN" altLang="en-US" smtClean="0"/>
            </a:fld>
            <a:endParaRPr lang="zh-CN" altLang="en-US"/>
          </a:p>
        </p:txBody>
      </p:sp>
      <p:sp>
        <p:nvSpPr>
          <p:cNvPr id="14" name="文本框 13"/>
          <p:cNvSpPr txBox="1"/>
          <p:nvPr userDrawn="1"/>
        </p:nvSpPr>
        <p:spPr>
          <a:xfrm>
            <a:off x="417195" y="303530"/>
            <a:ext cx="3163570" cy="299085"/>
          </a:xfrm>
          <a:prstGeom prst="rect">
            <a:avLst/>
          </a:prstGeom>
          <a:noFill/>
        </p:spPr>
        <p:txBody>
          <a:bodyPr wrap="square" rtlCol="0">
            <a:noAutofit/>
          </a:bodyPr>
          <a:lstStyle/>
          <a:p>
            <a:endParaRPr lang="zh-CN" altLang="en-US"/>
          </a:p>
        </p:txBody>
      </p:sp>
      <p:sp>
        <p:nvSpPr>
          <p:cNvPr id="17" name="文本框 16"/>
          <p:cNvSpPr txBox="1"/>
          <p:nvPr userDrawn="1"/>
        </p:nvSpPr>
        <p:spPr>
          <a:xfrm>
            <a:off x="1213485" y="173990"/>
            <a:ext cx="4064000" cy="368300"/>
          </a:xfrm>
          <a:prstGeom prst="rect">
            <a:avLst/>
          </a:prstGeom>
          <a:noFill/>
        </p:spPr>
        <p:txBody>
          <a:bodyPr wrap="square" rtlCol="0">
            <a:spAutoFit/>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DA56B50-EF0C-4716-82C1-42A6F1ECB78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EE5DC3-CC07-489B-BCA4-0C9AB71FF81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56B50-EF0C-4716-82C1-42A6F1ECB78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E5DC3-CC07-489B-BCA4-0C9AB71FF81D}" type="slidenum">
              <a:rPr lang="zh-CN" altLang="en-US" smtClean="0"/>
            </a:fld>
            <a:endParaRPr lang="zh-CN" altLang="en-US"/>
          </a:p>
        </p:txBody>
      </p:sp>
      <p:sp>
        <p:nvSpPr>
          <p:cNvPr id="9" name="矩形 8"/>
          <p:cNvSpPr/>
          <p:nvPr userDrawn="1"/>
        </p:nvSpPr>
        <p:spPr>
          <a:xfrm>
            <a:off x="1112520" y="210820"/>
            <a:ext cx="2995930" cy="39878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13">
            <a:clrChange>
              <a:clrFrom>
                <a:srgbClr val="FEFEFE">
                  <a:alpha val="100000"/>
                </a:srgbClr>
              </a:clrFrom>
              <a:clrTo>
                <a:srgbClr val="FEFEFE">
                  <a:alpha val="100000"/>
                  <a:alpha val="0"/>
                </a:srgbClr>
              </a:clrTo>
            </a:clrChange>
          </a:blip>
          <a:srcRect l="18642" t="17663" r="2109" b="18531"/>
          <a:stretch>
            <a:fillRect/>
          </a:stretch>
        </p:blipFill>
        <p:spPr>
          <a:xfrm>
            <a:off x="1112520" y="197485"/>
            <a:ext cx="2835910" cy="386080"/>
          </a:xfrm>
          <a:prstGeom prst="rect">
            <a:avLst/>
          </a:prstGeom>
        </p:spPr>
      </p:pic>
      <p:sp>
        <p:nvSpPr>
          <p:cNvPr id="11" name="标题占位符 1"/>
          <p:cNvSpPr>
            <a:spLocks noGrp="1"/>
          </p:cNvSpPr>
          <p:nvPr>
            <p:ph type="title"/>
          </p:nvPr>
        </p:nvSpPr>
        <p:spPr>
          <a:xfrm>
            <a:off x="708660" y="389826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hubeixuekao.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76687" y="2058812"/>
            <a:ext cx="11638625" cy="2943493"/>
          </a:xfrm>
        </p:spPr>
        <p:txBody>
          <a:bodyPr>
            <a:noAutofit/>
          </a:bodyPr>
          <a:lstStyle/>
          <a:p>
            <a:r>
              <a:rPr lang="en-US" altLang="zh-CN" sz="7200" dirty="0">
                <a:solidFill>
                  <a:schemeClr val="tx1"/>
                </a:solidFill>
                <a:latin typeface="方正大标宋简体" panose="02000000000000000000" pitchFamily="2" charset="-122"/>
                <a:ea typeface="方正大标宋简体" panose="02000000000000000000" pitchFamily="2" charset="-122"/>
                <a:cs typeface="Cascadia Mono" panose="020B0609020000020004" pitchFamily="49" charset="0"/>
              </a:rPr>
              <a:t>2026</a:t>
            </a:r>
            <a:r>
              <a:rPr lang="zh-CN" altLang="en-US" sz="7200" dirty="0">
                <a:solidFill>
                  <a:schemeClr val="tx1"/>
                </a:solidFill>
                <a:latin typeface="方正大标宋简体" panose="02000000000000000000" pitchFamily="2" charset="-122"/>
                <a:ea typeface="方正大标宋简体" panose="02000000000000000000" pitchFamily="2" charset="-122"/>
                <a:cs typeface="Cascadia Mono" panose="020B0609020000020004" pitchFamily="49" charset="0"/>
              </a:rPr>
              <a:t>年学考工作安排</a:t>
            </a:r>
            <a:br>
              <a:rPr lang="en-US" altLang="zh-CN" sz="7200" dirty="0">
                <a:solidFill>
                  <a:schemeClr val="tx1"/>
                </a:solidFill>
                <a:latin typeface="华文新魏" panose="02010800040101010101" pitchFamily="2" charset="-122"/>
                <a:ea typeface="华文新魏" panose="02010800040101010101" pitchFamily="2" charset="-122"/>
                <a:cs typeface="Cascadia Mono" panose="020B0609020000020004" pitchFamily="49" charset="0"/>
              </a:rPr>
            </a:br>
            <a:br>
              <a:rPr lang="en-US" altLang="zh-CN" sz="7200" dirty="0">
                <a:solidFill>
                  <a:schemeClr val="tx1"/>
                </a:solidFill>
                <a:latin typeface="华文新魏" panose="02010800040101010101" pitchFamily="2" charset="-122"/>
                <a:ea typeface="华文新魏" panose="02010800040101010101" pitchFamily="2" charset="-122"/>
                <a:cs typeface="Cascadia Mono" panose="020B0609020000020004" pitchFamily="49" charset="0"/>
              </a:rPr>
            </a:br>
            <a:r>
              <a:rPr lang="zh-CN" altLang="en-US" sz="7200" dirty="0">
                <a:solidFill>
                  <a:schemeClr val="tx1"/>
                </a:solidFill>
                <a:latin typeface="方正大标宋简体" panose="02000000000000000000" pitchFamily="2" charset="-122"/>
                <a:ea typeface="方正大标宋简体" panose="02000000000000000000" pitchFamily="2" charset="-122"/>
                <a:cs typeface="Cascadia Mono" panose="020B0609020000020004" pitchFamily="49" charset="0"/>
              </a:rPr>
              <a:t>高一年级</a:t>
            </a:r>
            <a:endParaRPr lang="zh-CN" altLang="en-US" sz="7200" dirty="0">
              <a:solidFill>
                <a:schemeClr val="tx1"/>
              </a:solidFill>
              <a:latin typeface="方正大标宋简体" panose="02000000000000000000" pitchFamily="2" charset="-122"/>
              <a:ea typeface="方正大标宋简体" panose="02000000000000000000" pitchFamily="2" charset="-122"/>
              <a:cs typeface="Cascadia Mono" panose="020B0609020000020004" pitchFamily="49" charset="0"/>
            </a:endParaRPr>
          </a:p>
        </p:txBody>
      </p:sp>
      <p:sp>
        <p:nvSpPr>
          <p:cNvPr id="3" name="副标题 2"/>
          <p:cNvSpPr>
            <a:spLocks noGrp="1"/>
          </p:cNvSpPr>
          <p:nvPr>
            <p:ph type="subTitle" idx="1"/>
          </p:nvPr>
        </p:nvSpPr>
        <p:spPr>
          <a:xfrm>
            <a:off x="1524000" y="5755340"/>
            <a:ext cx="9144000" cy="567779"/>
          </a:xfrm>
        </p:spPr>
        <p:txBody>
          <a:bodyPr/>
          <a:lstStyle/>
          <a:p>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normAutofit/>
          </a:bodyPr>
          <a:lstStyle/>
          <a:p>
            <a:pPr>
              <a:lnSpc>
                <a:spcPct val="150000"/>
              </a:lnSpc>
              <a:buFont typeface="Wingdings" panose="05000000000000000000" pitchFamily="2" charset="2"/>
              <a:buChar char="Ø"/>
            </a:pPr>
            <a:r>
              <a:rPr lang="zh-CN" altLang="en-US" sz="4800" dirty="0"/>
              <a:t>采集报名信息（包括统招生与交流生）</a:t>
            </a:r>
            <a:endParaRPr lang="en-US" altLang="zh-CN" sz="4800" dirty="0"/>
          </a:p>
          <a:p>
            <a:pPr>
              <a:lnSpc>
                <a:spcPct val="150000"/>
              </a:lnSpc>
              <a:buFont typeface="Wingdings" panose="05000000000000000000" pitchFamily="2" charset="2"/>
              <a:buChar char="Ø"/>
            </a:pPr>
            <a:r>
              <a:rPr lang="zh-CN" altLang="en-US" sz="4800" dirty="0"/>
              <a:t>填报报考学科、缴费</a:t>
            </a:r>
            <a:endParaRPr lang="en-US" altLang="zh-CN" sz="4800" dirty="0"/>
          </a:p>
          <a:p>
            <a:pPr>
              <a:lnSpc>
                <a:spcPct val="150000"/>
              </a:lnSpc>
              <a:buFont typeface="Wingdings" panose="05000000000000000000" pitchFamily="2" charset="2"/>
              <a:buChar char="Ø"/>
            </a:pPr>
            <a:r>
              <a:rPr lang="zh-CN" altLang="en-US" sz="4800" dirty="0"/>
              <a:t>现场照相确认</a:t>
            </a:r>
            <a:endParaRPr lang="zh-CN" alt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7357035" y="238972"/>
            <a:ext cx="4948518"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2026</a:t>
            </a:r>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年合格考报名和报考</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pic>
        <p:nvPicPr>
          <p:cNvPr id="5" name="Picture 5"/>
          <p:cNvPicPr>
            <a:picLocks noChangeAspect="1" noChangeArrowheads="1"/>
          </p:cNvPicPr>
          <p:nvPr/>
        </p:nvPicPr>
        <p:blipFill>
          <a:blip r:embed="rId1"/>
          <a:srcRect/>
          <a:stretch>
            <a:fillRect/>
          </a:stretch>
        </p:blipFill>
        <p:spPr bwMode="auto">
          <a:xfrm>
            <a:off x="999734" y="1656524"/>
            <a:ext cx="9722054" cy="4998860"/>
          </a:xfrm>
          <a:prstGeom prst="rect">
            <a:avLst/>
          </a:prstGeom>
          <a:noFill/>
          <a:ln w="9525">
            <a:noFill/>
            <a:miter lim="800000"/>
            <a:headEnd/>
            <a:tailEnd/>
          </a:ln>
          <a:effectLst/>
        </p:spPr>
      </p:pic>
      <p:sp>
        <p:nvSpPr>
          <p:cNvPr id="6" name="矩形 5"/>
          <p:cNvSpPr/>
          <p:nvPr/>
        </p:nvSpPr>
        <p:spPr>
          <a:xfrm>
            <a:off x="450737" y="1098781"/>
            <a:ext cx="3848736" cy="461665"/>
          </a:xfrm>
          <a:prstGeom prst="rect">
            <a:avLst/>
          </a:prstGeom>
        </p:spPr>
        <p:txBody>
          <a:bodyPr wrap="square">
            <a:spAutoFit/>
          </a:bodyPr>
          <a:lstStyle/>
          <a:p>
            <a:r>
              <a:rPr lang="en-US" altLang="zh-CN" sz="2400" b="1" dirty="0">
                <a:latin typeface="思源黑体" panose="020B0500000000000000" pitchFamily="34" charset="-122"/>
                <a:ea typeface="思源黑体" panose="020B0500000000000000" pitchFamily="34" charset="-122"/>
              </a:rPr>
              <a:t> </a:t>
            </a:r>
            <a:r>
              <a:rPr lang="zh-CN" altLang="en-US" sz="2400" b="1" dirty="0">
                <a:latin typeface="思源黑体" panose="020B0500000000000000" pitchFamily="34" charset="-122"/>
                <a:ea typeface="思源黑体" panose="020B0500000000000000" pitchFamily="34" charset="-122"/>
              </a:rPr>
              <a:t>（一）报名报考时间节点</a:t>
            </a:r>
            <a:endParaRPr lang="zh-CN"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155897" y="2059492"/>
            <a:ext cx="11300120" cy="46684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ct val="0"/>
              </a:spcBef>
              <a:spcAft>
                <a:spcPts val="1000"/>
              </a:spcAft>
              <a:buClr>
                <a:srgbClr val="FFFF00"/>
              </a:buClr>
              <a:buNone/>
            </a:pPr>
            <a:r>
              <a:rPr kumimoji="0" lang="en-US" altLang="zh-CN" sz="21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     </a:t>
            </a:r>
            <a:r>
              <a:rPr lang="en-US" altLang="zh-CN" sz="2000" b="1" dirty="0">
                <a:latin typeface="思源黑体" panose="020B0500000000000000" pitchFamily="34" charset="-122"/>
                <a:ea typeface="思源黑体" panose="020B0500000000000000" pitchFamily="34" charset="-122"/>
              </a:rPr>
              <a:t>2</a:t>
            </a:r>
            <a:r>
              <a:rPr lang="zh-CN" altLang="en-US" sz="2000" b="1" dirty="0">
                <a:latin typeface="思源黑体" panose="020B0500000000000000" pitchFamily="34" charset="-122"/>
                <a:ea typeface="思源黑体" panose="020B0500000000000000" pitchFamily="34" charset="-122"/>
              </a:rPr>
              <a:t>、缴费时间：</a:t>
            </a:r>
            <a:endParaRPr kumimoji="0" lang="en-US" altLang="zh-CN" sz="21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358775" indent="0" algn="just">
              <a:lnSpc>
                <a:spcPct val="150000"/>
              </a:lnSpc>
              <a:spcBef>
                <a:spcPct val="0"/>
              </a:spcBef>
              <a:spcAft>
                <a:spcPts val="1000"/>
              </a:spcAft>
              <a:buClr>
                <a:srgbClr val="FFFF00"/>
              </a:buClr>
              <a:buNone/>
            </a:pP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考生个人缴费时间：报名开始到</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4</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月</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日，这时学考平台关闭学校批量缴费功能。   </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indent="0" algn="just">
              <a:lnSpc>
                <a:spcPct val="150000"/>
              </a:lnSpc>
              <a:spcBef>
                <a:spcPct val="0"/>
              </a:spcBef>
              <a:spcAft>
                <a:spcPts val="1000"/>
              </a:spcAft>
              <a:buClr>
                <a:srgbClr val="FFFF00"/>
              </a:buClr>
              <a:buNone/>
            </a:pP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学校批量缴费时间：</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4</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月</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3</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日至</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4</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月</a:t>
            </a:r>
            <a:r>
              <a:rPr lang="en-US"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20</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日，学考平台关闭个人缴费功能，防止重复缴费。</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lvl="0" indent="0" algn="just">
              <a:lnSpc>
                <a:spcPct val="150000"/>
              </a:lnSpc>
              <a:spcBef>
                <a:spcPct val="0"/>
              </a:spcBef>
              <a:spcAft>
                <a:spcPts val="1000"/>
              </a:spcAft>
              <a:buClr>
                <a:srgbClr val="FFFF00"/>
              </a:buClr>
              <a:buNone/>
            </a:pPr>
            <a:r>
              <a:rPr lang="en-US" altLang="zh-CN" sz="2000" b="1" dirty="0">
                <a:latin typeface="思源黑体" panose="020B0500000000000000" pitchFamily="34" charset="-122"/>
                <a:ea typeface="思源黑体" panose="020B0500000000000000" pitchFamily="34" charset="-122"/>
              </a:rPr>
              <a:t> 3</a:t>
            </a:r>
            <a:r>
              <a:rPr lang="zh-CN" altLang="en-US" sz="2000" b="1" dirty="0">
                <a:latin typeface="思源黑体" panose="020B0500000000000000" pitchFamily="34" charset="-122"/>
                <a:ea typeface="思源黑体" panose="020B0500000000000000" pitchFamily="34" charset="-122"/>
              </a:rPr>
              <a:t>、截止时间：</a:t>
            </a:r>
            <a:endParaRPr lang="en-US" altLang="zh-CN" sz="2000" b="1" dirty="0">
              <a:latin typeface="思源黑体" panose="020B0500000000000000" pitchFamily="34" charset="-122"/>
              <a:ea typeface="思源黑体" panose="020B0500000000000000" pitchFamily="34" charset="-122"/>
            </a:endParaRPr>
          </a:p>
          <a:p>
            <a:pPr marL="358775" lvl="0" indent="0" algn="just">
              <a:lnSpc>
                <a:spcPct val="150000"/>
              </a:lnSpc>
              <a:spcBef>
                <a:spcPct val="0"/>
              </a:spcBef>
              <a:spcAft>
                <a:spcPts val="1000"/>
              </a:spcAft>
              <a:buClr>
                <a:srgbClr val="FFFF00"/>
              </a:buClr>
              <a:buNone/>
            </a:pPr>
            <a:r>
              <a:rPr lang="en-US" altLang="zh-CN" sz="2000" b="1" dirty="0">
                <a:latin typeface="思源黑体" panose="020B0500000000000000" pitchFamily="34" charset="-122"/>
                <a:ea typeface="思源黑体" panose="020B0500000000000000" pitchFamily="34" charset="-122"/>
              </a:rPr>
              <a:t>       </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网上缴费截止时间为</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4</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月</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20</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日</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20</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00</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lvl="0" indent="0" algn="just">
              <a:lnSpc>
                <a:spcPct val="150000"/>
              </a:lnSpc>
              <a:spcBef>
                <a:spcPct val="0"/>
              </a:spcBef>
              <a:spcAft>
                <a:spcPts val="1000"/>
              </a:spcAft>
              <a:buClr>
                <a:srgbClr val="FFFF00"/>
              </a:buClr>
              <a:buNone/>
            </a:pP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现场确认截止时间为</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4</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月</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21</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日。</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lvl="0" indent="0" algn="just">
              <a:lnSpc>
                <a:spcPct val="150000"/>
              </a:lnSpc>
              <a:spcBef>
                <a:spcPct val="0"/>
              </a:spcBef>
              <a:spcAft>
                <a:spcPts val="1000"/>
              </a:spcAft>
              <a:buClr>
                <a:srgbClr val="FFFF00"/>
              </a:buClr>
              <a:buNone/>
            </a:pP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建设提前</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2-3</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天完成工作</a:t>
            </a:r>
            <a:endPar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
        <p:nvSpPr>
          <p:cNvPr id="6" name="矩形 5"/>
          <p:cNvSpPr/>
          <p:nvPr/>
        </p:nvSpPr>
        <p:spPr>
          <a:xfrm>
            <a:off x="361091" y="1260145"/>
            <a:ext cx="3848736" cy="461665"/>
          </a:xfrm>
          <a:prstGeom prst="rect">
            <a:avLst/>
          </a:prstGeom>
        </p:spPr>
        <p:txBody>
          <a:bodyPr wrap="square">
            <a:spAutoFit/>
          </a:bodyPr>
          <a:lstStyle/>
          <a:p>
            <a:r>
              <a:rPr lang="en-US" altLang="zh-CN" sz="2400" b="1" dirty="0">
                <a:latin typeface="思源黑体" panose="020B0500000000000000" pitchFamily="34" charset="-122"/>
                <a:ea typeface="思源黑体" panose="020B0500000000000000" pitchFamily="34" charset="-122"/>
              </a:rPr>
              <a:t> </a:t>
            </a:r>
            <a:r>
              <a:rPr lang="zh-CN" altLang="en-US" sz="2400" b="1" dirty="0">
                <a:latin typeface="思源黑体" panose="020B0500000000000000" pitchFamily="34" charset="-122"/>
                <a:ea typeface="思源黑体" panose="020B0500000000000000" pitchFamily="34" charset="-122"/>
              </a:rPr>
              <a:t>（一）报名报考时间节点</a:t>
            </a:r>
            <a:endParaRPr lang="zh-CN" altLang="en-US" sz="2400" dirty="0"/>
          </a:p>
        </p:txBody>
      </p:sp>
      <p:sp>
        <p:nvSpPr>
          <p:cNvPr id="7" name="标题 1"/>
          <p:cNvSpPr txBox="1"/>
          <p:nvPr/>
        </p:nvSpPr>
        <p:spPr>
          <a:xfrm>
            <a:off x="7357035" y="238972"/>
            <a:ext cx="4948518"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2026</a:t>
            </a:r>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年合格考报名和报考</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p:nvPr/>
        </p:nvSpPr>
        <p:spPr>
          <a:xfrm>
            <a:off x="143944" y="1929090"/>
            <a:ext cx="11300120" cy="46899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kumimoji="0" lang="en-US" altLang="zh-CN" sz="21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     </a:t>
            </a:r>
            <a:r>
              <a:rPr lang="en-US" altLang="zh-CN" sz="2000" b="1" dirty="0">
                <a:latin typeface="思源黑体" panose="020B0500000000000000" pitchFamily="34" charset="-122"/>
                <a:ea typeface="思源黑体" panose="020B0500000000000000" pitchFamily="34" charset="-122"/>
              </a:rPr>
              <a:t>4</a:t>
            </a:r>
            <a:r>
              <a:rPr kumimoji="0" lang="zh-CN" altLang="en-US" sz="20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、网上报名报考网址：</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0"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hlinkClick r:id="rId1"/>
              </a:rPr>
              <a:t>https://www.hubeixuekao.com</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0"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湖北省普通高中学业水平考试考务考籍管理与公共管理信息服务平台</a:t>
            </a:r>
            <a:r>
              <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indent="0" algn="just">
              <a:lnSpc>
                <a:spcPct val="150000"/>
              </a:lnSpc>
              <a:spcBef>
                <a:spcPct val="0"/>
              </a:spcBef>
              <a:spcAft>
                <a:spcPts val="1000"/>
              </a:spcAft>
              <a:buClr>
                <a:srgbClr val="FFFF00"/>
              </a:buClr>
              <a:buNone/>
            </a:pPr>
            <a:r>
              <a:rPr lang="en-US" altLang="zh-CN" sz="2000" b="1" dirty="0">
                <a:latin typeface="思源黑体" panose="020B0500000000000000" pitchFamily="34" charset="-122"/>
                <a:ea typeface="思源黑体" panose="020B0500000000000000" pitchFamily="34" charset="-122"/>
              </a:rPr>
              <a:t>5</a:t>
            </a:r>
            <a:r>
              <a:rPr lang="zh-CN" altLang="en-US" sz="2000" b="1" dirty="0">
                <a:latin typeface="思源黑体" panose="020B0500000000000000" pitchFamily="34" charset="-122"/>
                <a:ea typeface="思源黑体" panose="020B0500000000000000" pitchFamily="34" charset="-122"/>
              </a:rPr>
              <a:t>、报名地点：</a:t>
            </a:r>
            <a:r>
              <a:rPr lang="zh-CN"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高中在校生在学籍所在学校报名，凡学籍、户籍发生转移，但未办理完成考籍转移的考生，只能在原考籍注册学校报名参加考试。</a:t>
            </a:r>
            <a:endParaRPr lang="en-US"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58775" indent="0" algn="just">
              <a:lnSpc>
                <a:spcPct val="150000"/>
              </a:lnSpc>
              <a:spcBef>
                <a:spcPct val="0"/>
              </a:spcBef>
              <a:spcAft>
                <a:spcPts val="1000"/>
              </a:spcAft>
              <a:buClr>
                <a:srgbClr val="FFFF00"/>
              </a:buClr>
              <a:buNone/>
            </a:pPr>
            <a:r>
              <a:rPr lang="en-US" altLang="zh-CN" sz="2000" b="1" dirty="0">
                <a:latin typeface="思源黑体" panose="020B0500000000000000" pitchFamily="34" charset="-122"/>
                <a:ea typeface="思源黑体" panose="020B0500000000000000" pitchFamily="34" charset="-122"/>
              </a:rPr>
              <a:t>6</a:t>
            </a:r>
            <a:r>
              <a:rPr lang="zh-CN" altLang="en-US" sz="2000" b="1" dirty="0">
                <a:latin typeface="思源黑体" panose="020B0500000000000000" pitchFamily="34" charset="-122"/>
                <a:ea typeface="思源黑体" panose="020B0500000000000000" pitchFamily="34" charset="-122"/>
              </a:rPr>
              <a:t>、报名准备材料：</a:t>
            </a:r>
            <a:r>
              <a:rPr lang="zh-CN" altLang="zh-CN" sz="22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考生应办理居民身份证。</a:t>
            </a:r>
            <a:endPar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
        <p:nvSpPr>
          <p:cNvPr id="8" name="矩形 7"/>
          <p:cNvSpPr/>
          <p:nvPr/>
        </p:nvSpPr>
        <p:spPr>
          <a:xfrm>
            <a:off x="319255" y="1300393"/>
            <a:ext cx="3848736" cy="461665"/>
          </a:xfrm>
          <a:prstGeom prst="rect">
            <a:avLst/>
          </a:prstGeom>
        </p:spPr>
        <p:txBody>
          <a:bodyPr wrap="square">
            <a:spAutoFit/>
          </a:bodyPr>
          <a:lstStyle/>
          <a:p>
            <a:r>
              <a:rPr lang="en-US" altLang="zh-CN" sz="2400" b="1" dirty="0">
                <a:latin typeface="思源黑体" panose="020B0500000000000000" pitchFamily="34" charset="-122"/>
                <a:ea typeface="思源黑体" panose="020B0500000000000000" pitchFamily="34" charset="-122"/>
              </a:rPr>
              <a:t> </a:t>
            </a:r>
            <a:r>
              <a:rPr lang="zh-CN" altLang="en-US" sz="2400" b="1" dirty="0">
                <a:latin typeface="思源黑体" panose="020B0500000000000000" pitchFamily="34" charset="-122"/>
                <a:ea typeface="思源黑体" panose="020B0500000000000000" pitchFamily="34" charset="-122"/>
              </a:rPr>
              <a:t>（二）报名相关信息</a:t>
            </a:r>
            <a:endParaRPr lang="zh-CN" altLang="en-US" sz="2400" dirty="0"/>
          </a:p>
        </p:txBody>
      </p:sp>
      <p:sp>
        <p:nvSpPr>
          <p:cNvPr id="9" name="标题 1"/>
          <p:cNvSpPr txBox="1"/>
          <p:nvPr/>
        </p:nvSpPr>
        <p:spPr>
          <a:xfrm>
            <a:off x="7357035" y="238972"/>
            <a:ext cx="4948518"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2026</a:t>
            </a:r>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年合格考报名和报考</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149303" y="1071603"/>
            <a:ext cx="11300120" cy="53296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kumimoji="0" lang="en-US" altLang="zh-CN" sz="21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     </a:t>
            </a:r>
            <a:r>
              <a:rPr kumimoji="0" lang="zh-CN" altLang="en-US" sz="21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（三）不同年级学生报名报考流程</a:t>
            </a:r>
            <a:r>
              <a:rPr kumimoji="0" lang="zh-CN" altLang="en-US"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358775"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1</a:t>
            </a: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、高一新生报名和报考：采用个人网上报名报考方式。</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701675" lvl="0" indent="-342900" algn="just">
              <a:lnSpc>
                <a:spcPct val="150000"/>
              </a:lnSpc>
              <a:spcBef>
                <a:spcPct val="0"/>
              </a:spcBef>
              <a:spcAft>
                <a:spcPts val="1000"/>
              </a:spcAft>
              <a:buClr>
                <a:srgbClr val="FFFF00"/>
              </a:buClr>
              <a:buFont typeface="Wingdings" panose="05000000000000000000" pitchFamily="2" charset="2"/>
              <a:buChar char="Ø"/>
            </a:pPr>
            <a:r>
              <a:rPr kumimoji="0" lang="zh-CN"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①</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前期准备：</a:t>
            </a:r>
            <a:r>
              <a:rPr kumimoji="0" lang="zh-CN"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核查学籍的五项基本信息</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核实姓名、身份证号、学籍号、就读学校和年级</a:t>
            </a:r>
            <a:endPar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endParaRPr>
          </a:p>
          <a:p>
            <a:pPr marL="701675" lvl="0" indent="-342900" algn="just">
              <a:lnSpc>
                <a:spcPct val="150000"/>
              </a:lnSpc>
              <a:spcBef>
                <a:spcPct val="0"/>
              </a:spcBef>
              <a:spcAft>
                <a:spcPts val="1000"/>
              </a:spcAft>
              <a:buClr>
                <a:srgbClr val="FFFF00"/>
              </a:buClr>
              <a:buFont typeface="Wingdings" panose="05000000000000000000" pitchFamily="2" charset="2"/>
              <a:buChar char="Ø"/>
            </a:pPr>
            <a:r>
              <a:rPr kumimoji="0" lang="zh-CN"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②填写新生报名登记表</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：个人基本信息、家庭信息和报考科目</a:t>
            </a:r>
            <a:endPar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endParaRPr>
          </a:p>
          <a:p>
            <a:pPr marL="701675" marR="0" lvl="0" indent="-342900" algn="just" defTabSz="914400" rtl="0" eaLnBrk="1" fontAlgn="auto" latinLnBrk="0" hangingPunct="1">
              <a:lnSpc>
                <a:spcPct val="150000"/>
              </a:lnSpc>
              <a:spcBef>
                <a:spcPct val="0"/>
              </a:spcBef>
              <a:spcAft>
                <a:spcPts val="1000"/>
              </a:spcAft>
              <a:buClr>
                <a:srgbClr val="FFFF00"/>
              </a:buClr>
              <a:buSzTx/>
              <a:buFont typeface="Wingdings" panose="05000000000000000000" pitchFamily="2" charset="2"/>
              <a:buChar char="Ø"/>
              <a:defRPr/>
            </a:pPr>
            <a:r>
              <a:rPr kumimoji="0" lang="zh-CN"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③网上报名和报考</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操作流程</a:t>
            </a:r>
            <a:endPar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701675" marR="0" lvl="0" indent="-342900" algn="just" defTabSz="914400" rtl="0" eaLnBrk="1" fontAlgn="auto" latinLnBrk="0" hangingPunct="1">
              <a:lnSpc>
                <a:spcPct val="150000"/>
              </a:lnSpc>
              <a:spcBef>
                <a:spcPct val="0"/>
              </a:spcBef>
              <a:spcAft>
                <a:spcPts val="1000"/>
              </a:spcAft>
              <a:buClr>
                <a:srgbClr val="FFFF00"/>
              </a:buClr>
              <a:buSzTx/>
              <a:buFont typeface="Wingdings" panose="05000000000000000000" pitchFamily="2" charset="2"/>
              <a:buChar char="Ø"/>
              <a:defRPr/>
            </a:pPr>
            <a:endPar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    1</a:t>
            </a:r>
            <a:r>
              <a:rPr kumimoji="0" lang="zh-CN"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、只有第一次报名报考后才需要进行现场确认工作；</a:t>
            </a:r>
            <a:r>
              <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2</a:t>
            </a:r>
            <a:r>
              <a:rPr kumimoji="0" lang="zh-CN"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、学校只能对学籍在本校的考生进行现场确认工作；</a:t>
            </a:r>
            <a:r>
              <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3</a:t>
            </a:r>
            <a:r>
              <a:rPr kumimoji="0" lang="zh-CN"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、社会生现场确认工作由考试院完成</a:t>
            </a: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a:t>
            </a:r>
            <a:endPar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grpSp>
        <p:nvGrpSpPr>
          <p:cNvPr id="20" name="组合 19"/>
          <p:cNvGrpSpPr/>
          <p:nvPr/>
        </p:nvGrpSpPr>
        <p:grpSpPr>
          <a:xfrm>
            <a:off x="436059" y="4158301"/>
            <a:ext cx="11145779" cy="586464"/>
            <a:chOff x="710977" y="1474866"/>
            <a:chExt cx="11145779" cy="586464"/>
          </a:xfrm>
        </p:grpSpPr>
        <p:sp>
          <p:nvSpPr>
            <p:cNvPr id="6" name="箭头: 右 5"/>
            <p:cNvSpPr/>
            <p:nvPr/>
          </p:nvSpPr>
          <p:spPr>
            <a:xfrm>
              <a:off x="1467380" y="1641692"/>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7" name="文本框 6"/>
            <p:cNvSpPr txBox="1"/>
            <p:nvPr/>
          </p:nvSpPr>
          <p:spPr>
            <a:xfrm>
              <a:off x="3605031" y="1488209"/>
              <a:ext cx="1343481"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信息录入</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8" name="文本框 7"/>
            <p:cNvSpPr txBox="1"/>
            <p:nvPr/>
          </p:nvSpPr>
          <p:spPr>
            <a:xfrm>
              <a:off x="5420017" y="1490147"/>
              <a:ext cx="1362418"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科目报考</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9" name="文本框 8"/>
            <p:cNvSpPr txBox="1"/>
            <p:nvPr/>
          </p:nvSpPr>
          <p:spPr>
            <a:xfrm>
              <a:off x="1890729" y="1510038"/>
              <a:ext cx="1325802"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阅读须知</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10" name="文本框 9"/>
            <p:cNvSpPr txBox="1"/>
            <p:nvPr/>
          </p:nvSpPr>
          <p:spPr>
            <a:xfrm>
              <a:off x="710977" y="1520989"/>
              <a:ext cx="806352"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登录</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11" name="箭头: 右 10"/>
            <p:cNvSpPr/>
            <p:nvPr/>
          </p:nvSpPr>
          <p:spPr>
            <a:xfrm>
              <a:off x="3226687" y="1641692"/>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12" name="箭头: 右 11"/>
            <p:cNvSpPr/>
            <p:nvPr/>
          </p:nvSpPr>
          <p:spPr>
            <a:xfrm>
              <a:off x="4994779" y="1641692"/>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13" name="箭头: 右 12"/>
            <p:cNvSpPr/>
            <p:nvPr/>
          </p:nvSpPr>
          <p:spPr>
            <a:xfrm>
              <a:off x="6806847" y="1641692"/>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14" name="文本框 13"/>
            <p:cNvSpPr txBox="1"/>
            <p:nvPr/>
          </p:nvSpPr>
          <p:spPr>
            <a:xfrm>
              <a:off x="7178108" y="1474867"/>
              <a:ext cx="1362418"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网上缴费</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15" name="箭头: 右 14"/>
            <p:cNvSpPr/>
            <p:nvPr/>
          </p:nvSpPr>
          <p:spPr>
            <a:xfrm>
              <a:off x="8551724" y="1641692"/>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16" name="文本框 15"/>
            <p:cNvSpPr txBox="1"/>
            <p:nvPr/>
          </p:nvSpPr>
          <p:spPr>
            <a:xfrm>
              <a:off x="8882409" y="1474866"/>
              <a:ext cx="1326585"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信息核对</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
          <p:nvSpPr>
            <p:cNvPr id="17" name="箭头: 右 16"/>
            <p:cNvSpPr/>
            <p:nvPr/>
          </p:nvSpPr>
          <p:spPr>
            <a:xfrm>
              <a:off x="10210244" y="1654238"/>
              <a:ext cx="369278" cy="33410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18" name="文本框 17"/>
            <p:cNvSpPr txBox="1"/>
            <p:nvPr/>
          </p:nvSpPr>
          <p:spPr>
            <a:xfrm>
              <a:off x="10530171" y="1487412"/>
              <a:ext cx="1326585" cy="540341"/>
            </a:xfrm>
            <a:prstGeom prst="rect">
              <a:avLst/>
            </a:prstGeom>
            <a:noFill/>
          </p:spPr>
          <p:txBody>
            <a:bodyPr wrap="square" rtlCol="0">
              <a:spAutoFit/>
            </a:bodyPr>
            <a:lstStyle/>
            <a:p>
              <a:pPr marL="0" marR="0" lvl="0" indent="0" algn="l" defTabSz="457200" rtl="0" eaLnBrk="1" fontAlgn="auto" latinLnBrk="0" hangingPunct="1">
                <a:lnSpc>
                  <a:spcPct val="150000"/>
                </a:lnSpc>
                <a:spcBef>
                  <a:spcPct val="0"/>
                </a:spcBef>
                <a:spcAft>
                  <a:spcPts val="1000"/>
                </a:spcAft>
                <a:buClr>
                  <a:srgbClr val="FFFF00"/>
                </a:buClr>
                <a:buSzTx/>
                <a:buFontTx/>
                <a:buNone/>
                <a:defRPr/>
              </a:pPr>
              <a:r>
                <a:rPr kumimoji="0" lang="zh-CN" altLang="en-US"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现场确认</a:t>
              </a:r>
              <a:endParaRPr kumimoji="0" lang="en-US" altLang="zh-CN" sz="22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grpSp>
      <p:sp>
        <p:nvSpPr>
          <p:cNvPr id="19" name="标题 1"/>
          <p:cNvSpPr txBox="1"/>
          <p:nvPr/>
        </p:nvSpPr>
        <p:spPr>
          <a:xfrm>
            <a:off x="7357035" y="238972"/>
            <a:ext cx="4948518"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2026</a:t>
            </a:r>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年合格考报名和报考</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8128000" y="238972"/>
            <a:ext cx="3830918"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报名现场确认</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
        <p:nvSpPr>
          <p:cNvPr id="5" name="内容占位符 2"/>
          <p:cNvSpPr txBox="1"/>
          <p:nvPr/>
        </p:nvSpPr>
        <p:spPr>
          <a:xfrm>
            <a:off x="278681" y="1413234"/>
            <a:ext cx="10932604" cy="5259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ct val="0"/>
              </a:spcBef>
              <a:spcAft>
                <a:spcPts val="1000"/>
              </a:spcAft>
              <a:buClr>
                <a:srgbClr val="FFFF00"/>
              </a:buClr>
              <a:buSzTx/>
              <a:buFont typeface="Arial" panose="020B0604020202020204" pitchFamily="34" charset="0"/>
              <a:buNone/>
              <a:defRPr/>
            </a:pPr>
            <a:r>
              <a:rPr lang="en-US" altLang="zh-CN" sz="2400" b="1" dirty="0">
                <a:latin typeface="思源黑体" panose="020B0500000000000000" pitchFamily="34" charset="-122"/>
                <a:ea typeface="思源黑体" panose="020B0500000000000000" pitchFamily="34" charset="-122"/>
              </a:rPr>
              <a:t>    1</a:t>
            </a:r>
            <a:r>
              <a:rPr kumimoji="0" lang="zh-CN" altLang="en-US"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、现场确认时间</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R="0" lvl="0" algn="just" defTabSz="914400" rtl="0" eaLnBrk="1" fontAlgn="auto" latinLnBrk="0" hangingPunct="1">
              <a:lnSpc>
                <a:spcPct val="150000"/>
              </a:lnSpc>
              <a:spcBef>
                <a:spcPct val="0"/>
              </a:spcBef>
              <a:spcAft>
                <a:spcPts val="1000"/>
              </a:spcAft>
              <a:buClr>
                <a:srgbClr val="FFFF00"/>
              </a:buClr>
              <a:buSzTx/>
              <a:buFont typeface="Wingdings" panose="05000000000000000000" pitchFamily="2" charset="2"/>
              <a:buChar char="Ø"/>
              <a:defRPr/>
            </a:pPr>
            <a:r>
              <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       现场确认时间：报名开始到</a:t>
            </a:r>
            <a:r>
              <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4</a:t>
            </a:r>
            <a:r>
              <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月</a:t>
            </a:r>
            <a:r>
              <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21</a:t>
            </a:r>
            <a:r>
              <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日。</a:t>
            </a:r>
            <a:endPar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0" indent="0" algn="just">
              <a:lnSpc>
                <a:spcPct val="150000"/>
              </a:lnSpc>
              <a:spcBef>
                <a:spcPct val="0"/>
              </a:spcBef>
              <a:spcAft>
                <a:spcPts val="1000"/>
              </a:spcAft>
              <a:buClr>
                <a:srgbClr val="FFFF00"/>
              </a:buClr>
              <a:buNone/>
              <a:defRPr/>
            </a:pPr>
            <a:r>
              <a:rPr lang="en-US" altLang="zh-CN" sz="2400" b="1" dirty="0">
                <a:latin typeface="思源黑体" panose="020B0500000000000000" pitchFamily="34" charset="-122"/>
                <a:ea typeface="思源黑体" panose="020B0500000000000000" pitchFamily="34" charset="-122"/>
              </a:rPr>
              <a:t>    2</a:t>
            </a:r>
            <a:r>
              <a:rPr lang="zh-CN" altLang="en-US" sz="2400" b="1" dirty="0">
                <a:latin typeface="思源黑体" panose="020B0500000000000000" pitchFamily="34" charset="-122"/>
                <a:ea typeface="思源黑体" panose="020B0500000000000000" pitchFamily="34" charset="-122"/>
              </a:rPr>
              <a:t>、现场确认软件支持</a:t>
            </a:r>
            <a:endParaRPr lang="en-US" altLang="zh-CN" sz="2400" b="1" dirty="0">
              <a:latin typeface="思源黑体" panose="020B0500000000000000" pitchFamily="34" charset="-122"/>
              <a:ea typeface="思源黑体" panose="020B0500000000000000" pitchFamily="34" charset="-122"/>
            </a:endParaRPr>
          </a:p>
          <a:p>
            <a:pPr marL="0" indent="0" algn="just">
              <a:lnSpc>
                <a:spcPct val="150000"/>
              </a:lnSpc>
              <a:spcBef>
                <a:spcPct val="0"/>
              </a:spcBef>
              <a:buClr>
                <a:srgbClr val="FFFF00"/>
              </a:buClr>
              <a:buNone/>
              <a:defRPr/>
            </a:pPr>
            <a:r>
              <a:rPr lang="en-US" altLang="zh-CN" dirty="0"/>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①现场确认客户端工具</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gn="just">
              <a:lnSpc>
                <a:spcPct val="150000"/>
              </a:lnSpc>
              <a:spcBef>
                <a:spcPct val="0"/>
              </a:spcBef>
              <a:buClr>
                <a:srgbClr val="FFFF00"/>
              </a:buClr>
              <a:buFont typeface="Wingdings" panose="05000000000000000000" pitchFamily="2" charset="2"/>
              <a:buChar char="Ø"/>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该软件对打印机和身份证阅读器及照相设备进行配置，在现场确认前必须启动客户端程序</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0" indent="0" algn="just">
              <a:lnSpc>
                <a:spcPct val="150000"/>
              </a:lnSpc>
              <a:spcBef>
                <a:spcPct val="0"/>
              </a:spcBef>
              <a:buClr>
                <a:srgbClr val="FFFF00"/>
              </a:buClr>
              <a:buNone/>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②浏览器支持</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gn="just">
              <a:lnSpc>
                <a:spcPct val="150000"/>
              </a:lnSpc>
              <a:spcBef>
                <a:spcPct val="0"/>
              </a:spcBef>
              <a:buClr>
                <a:srgbClr val="FFFF00"/>
              </a:buClr>
              <a:buFont typeface="Wingdings" panose="05000000000000000000" pitchFamily="2" charset="2"/>
              <a:buChar char="Ø"/>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支持多种浏览器，但建议使用谷歌浏览器，一是不需要进行其它的任何设置；二是能有效解决验证码错误的问题</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9183622" y="184796"/>
            <a:ext cx="2608797" cy="589756"/>
          </a:xfrm>
        </p:spPr>
        <p:txBody>
          <a:bodyPr>
            <a:noAutofit/>
          </a:bodyPr>
          <a:lstStyle/>
          <a:p>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常见情况处理</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
        <p:nvSpPr>
          <p:cNvPr id="4" name="内容占位符 2"/>
          <p:cNvSpPr txBox="1"/>
          <p:nvPr/>
        </p:nvSpPr>
        <p:spPr>
          <a:xfrm>
            <a:off x="0" y="686214"/>
            <a:ext cx="11693768" cy="54855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1000"/>
              </a:spcAft>
              <a:buClr>
                <a:srgbClr val="FFFF00"/>
              </a:buClr>
              <a:buSzTx/>
              <a:buFont typeface="Arial" panose="020B0604020202020204" pitchFamily="34" charset="0"/>
              <a:buNone/>
              <a:defRPr/>
            </a:pPr>
            <a:r>
              <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rPr>
              <a:t>    </a:t>
            </a:r>
            <a:endParaRPr lang="en-US" altLang="zh-CN" sz="2400" b="1" dirty="0">
              <a:latin typeface="思源黑体" panose="020B0500000000000000" pitchFamily="34" charset="-122"/>
              <a:ea typeface="思源黑体" panose="020B0500000000000000" pitchFamily="34" charset="-122"/>
            </a:endParaRPr>
          </a:p>
          <a:p>
            <a:pPr marL="0" marR="0" lvl="0" indent="0" algn="just" defTabSz="914400" rtl="0" eaLnBrk="1" fontAlgn="auto" latinLnBrk="0" hangingPunct="1">
              <a:lnSpc>
                <a:spcPct val="150000"/>
              </a:lnSpc>
              <a:spcBef>
                <a:spcPts val="0"/>
              </a:spcBef>
              <a:spcAft>
                <a:spcPts val="1000"/>
              </a:spcAft>
              <a:buClr>
                <a:srgbClr val="FFFF00"/>
              </a:buClr>
              <a:buSzTx/>
              <a:buFont typeface="Arial" panose="020B0604020202020204" pitchFamily="34" charset="0"/>
              <a:buNone/>
              <a:defRPr/>
            </a:pPr>
            <a:r>
              <a:rPr lang="en-US" altLang="zh-CN" sz="2400" b="1" dirty="0">
                <a:latin typeface="思源黑体" panose="020B0500000000000000" pitchFamily="34" charset="-122"/>
                <a:ea typeface="思源黑体" panose="020B0500000000000000" pitchFamily="34" charset="-122"/>
              </a:rPr>
              <a:t>     </a:t>
            </a:r>
            <a:r>
              <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1</a:t>
            </a:r>
            <a:r>
              <a:rPr kumimoji="0" lang="zh-CN" altLang="en-US"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、高一新生第一次报名时发现“五项基本信息”与本人不符</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343535" indent="-342900" algn="just">
              <a:lnSpc>
                <a:spcPct val="150000"/>
              </a:lnSpc>
              <a:spcBef>
                <a:spcPts val="0"/>
              </a:spcBef>
              <a:buClr>
                <a:srgbClr val="FFFF00"/>
              </a:buClr>
              <a:buFont typeface="Wingdings" panose="05000000000000000000" pitchFamily="2" charset="2"/>
              <a:buChar char="Ø"/>
              <a:defRPr/>
            </a:pPr>
            <a:r>
              <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      </a:t>
            </a:r>
            <a:r>
              <a:rPr kumimoji="0" lang="zh-CN" altLang="en-US"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处理办法：</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请立即停止报名工作，查明原因，如果是学籍错误，请迅速与学籍管理员联系进行更正，再报名报考。</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43535" indent="-342900" algn="just">
              <a:lnSpc>
                <a:spcPct val="150000"/>
              </a:lnSpc>
              <a:spcBef>
                <a:spcPts val="0"/>
              </a:spcBef>
              <a:buClr>
                <a:srgbClr val="FFFF00"/>
              </a:buClr>
              <a:buFont typeface="Wingdings" panose="05000000000000000000" pitchFamily="2" charset="2"/>
              <a:buChar char="Ø"/>
              <a:defRPr/>
            </a:pPr>
            <a:endPar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a:p>
            <a:pPr marL="343535" indent="-342900" algn="just">
              <a:lnSpc>
                <a:spcPct val="150000"/>
              </a:lnSpc>
              <a:spcBef>
                <a:spcPts val="0"/>
              </a:spcBef>
              <a:buClr>
                <a:srgbClr val="FFFF00"/>
              </a:buClr>
              <a:buNone/>
              <a:defRPr/>
            </a:pPr>
            <a:r>
              <a:rPr lang="en-US" altLang="zh-CN" b="1" dirty="0">
                <a:latin typeface="思源黑体" panose="020B0500000000000000" pitchFamily="34" charset="-122"/>
                <a:ea typeface="思源黑体" panose="020B0500000000000000" pitchFamily="34" charset="-122"/>
              </a:rPr>
              <a:t>    </a:t>
            </a:r>
            <a:r>
              <a:rPr lang="en-US" altLang="zh-CN" sz="2400" b="1" dirty="0">
                <a:latin typeface="思源黑体" panose="020B0500000000000000" pitchFamily="34" charset="-122"/>
                <a:ea typeface="思源黑体" panose="020B0500000000000000" pitchFamily="34" charset="-122"/>
              </a:rPr>
              <a:t>2</a:t>
            </a:r>
            <a:r>
              <a:rPr lang="zh-CN" altLang="en-US" sz="2400" b="1" dirty="0">
                <a:latin typeface="思源黑体" panose="020B0500000000000000" pitchFamily="34" charset="-122"/>
                <a:ea typeface="思源黑体" panose="020B0500000000000000" pitchFamily="34" charset="-122"/>
              </a:rPr>
              <a:t>、高一新生学籍未及时转入</a:t>
            </a:r>
            <a:endParaRPr lang="zh-CN" altLang="zh-CN" sz="2400" b="1" dirty="0">
              <a:latin typeface="思源黑体" panose="020B0500000000000000" pitchFamily="34" charset="-122"/>
              <a:ea typeface="思源黑体" panose="020B0500000000000000" pitchFamily="34" charset="-122"/>
            </a:endParaRPr>
          </a:p>
          <a:p>
            <a:pPr marL="343535" indent="-342900" algn="just">
              <a:lnSpc>
                <a:spcPct val="150000"/>
              </a:lnSpc>
              <a:spcBef>
                <a:spcPts val="0"/>
              </a:spcBef>
              <a:buClr>
                <a:srgbClr val="FFFF00"/>
              </a:buClr>
              <a:buFont typeface="Wingdings" panose="05000000000000000000" pitchFamily="2" charset="2"/>
              <a:buChar char="Ø"/>
              <a:defRPr/>
            </a:pP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处理办法：</a:t>
            </a: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新生</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因外省转入或学籍问题，先以“社会考生”报名报考。待学籍处理好后要进行考生类型转换，</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由</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考生本人申请、上传学籍证明材料，最终由省考试院核实学籍后将考生</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类型</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由“社会考生”转换成“在校生”。</a:t>
            </a:r>
            <a:endPar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0" y="1197239"/>
            <a:ext cx="11693768" cy="5259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spcAft>
                <a:spcPts val="1000"/>
              </a:spcAft>
              <a:buClr>
                <a:srgbClr val="FFFF00"/>
              </a:buClr>
              <a:buNone/>
              <a:defRPr/>
            </a:pPr>
            <a:r>
              <a:rPr lang="en-US" altLang="zh-CN" sz="2000" b="1" dirty="0">
                <a:latin typeface="思源黑体" panose="020B0500000000000000" pitchFamily="34" charset="-122"/>
                <a:ea typeface="思源黑体" panose="020B0500000000000000" pitchFamily="34" charset="-122"/>
              </a:rPr>
              <a:t>     3</a:t>
            </a:r>
            <a:r>
              <a:rPr lang="zh-CN" altLang="en-US" sz="2000" b="1" dirty="0">
                <a:latin typeface="思源黑体" panose="020B0500000000000000" pitchFamily="34" charset="-122"/>
                <a:ea typeface="思源黑体" panose="020B0500000000000000" pitchFamily="34" charset="-122"/>
              </a:rPr>
              <a:t>、高一</a:t>
            </a:r>
            <a:r>
              <a:rPr lang="zh-CN" altLang="zh-CN" sz="2000" b="1" dirty="0">
                <a:latin typeface="思源黑体" panose="020B0500000000000000" pitchFamily="34" charset="-122"/>
                <a:ea typeface="思源黑体" panose="020B0500000000000000" pitchFamily="34" charset="-122"/>
              </a:rPr>
              <a:t>未进行报名注册考籍的考生，高二或高三第一次报名报考</a:t>
            </a:r>
            <a:endParaRPr lang="en-US" altLang="zh-CN" sz="2000" b="1" dirty="0">
              <a:latin typeface="思源黑体" panose="020B0500000000000000" pitchFamily="34" charset="-122"/>
              <a:ea typeface="思源黑体" panose="020B0500000000000000" pitchFamily="34" charset="-122"/>
            </a:endParaRPr>
          </a:p>
          <a:p>
            <a:pPr marL="343535" indent="-342900" algn="just">
              <a:lnSpc>
                <a:spcPct val="150000"/>
              </a:lnSpc>
              <a:spcBef>
                <a:spcPts val="0"/>
              </a:spcBef>
              <a:buClr>
                <a:srgbClr val="FFFF00"/>
              </a:buClr>
              <a:buFont typeface="Wingdings" panose="05000000000000000000" pitchFamily="2" charset="2"/>
              <a:buChar char="Ø"/>
              <a:defRPr/>
            </a:pP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处理</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办法：由学校管理员通过信息管理平台，在考籍状态信息变更模块“无考籍考生注册账户”功能为学生建立在校生的身份注册账户，录入考生个人基本信息，年级选择相应年级。</a:t>
            </a:r>
            <a:endPar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43535" indent="-342900" algn="just">
              <a:lnSpc>
                <a:spcPct val="150000"/>
              </a:lnSpc>
              <a:spcBef>
                <a:spcPts val="0"/>
              </a:spcBef>
              <a:buClr>
                <a:srgbClr val="FFFF00"/>
              </a:buClr>
              <a:buNone/>
              <a:defRPr/>
            </a:pPr>
            <a:r>
              <a:rPr lang="en-US" altLang="zh-CN" sz="2000" b="1" dirty="0">
                <a:latin typeface="思源黑体" panose="020B0500000000000000" pitchFamily="34" charset="-122"/>
                <a:ea typeface="思源黑体" panose="020B0500000000000000" pitchFamily="34" charset="-122"/>
              </a:rPr>
              <a:t>     4</a:t>
            </a:r>
            <a:r>
              <a:rPr lang="zh-CN" altLang="en-US" sz="2000" b="1" dirty="0">
                <a:latin typeface="思源黑体" panose="020B0500000000000000" pitchFamily="34" charset="-122"/>
                <a:ea typeface="思源黑体" panose="020B0500000000000000" pitchFamily="34" charset="-122"/>
              </a:rPr>
              <a:t>、报考科目的确定和修改</a:t>
            </a:r>
            <a:endParaRPr lang="en-US" altLang="zh-CN" sz="2000" b="1" dirty="0">
              <a:latin typeface="思源黑体" panose="020B0500000000000000" pitchFamily="34" charset="-122"/>
              <a:ea typeface="思源黑体" panose="020B0500000000000000" pitchFamily="34" charset="-122"/>
            </a:endParaRPr>
          </a:p>
          <a:p>
            <a:pPr>
              <a:lnSpc>
                <a:spcPts val="2600"/>
              </a:lnSpc>
              <a:buFont typeface="Wingdings" panose="05000000000000000000" pitchFamily="2" charset="2"/>
              <a:buChar char="Ø"/>
            </a:pP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高一</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新生报考科目是依照当年考试计划和学校教学计划确定，</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只能报考</a:t>
            </a:r>
            <a:r>
              <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3</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科，</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不得随意多报或少报，建议选择将来的选择性考试不考的</a:t>
            </a:r>
            <a:r>
              <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3</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科。</a:t>
            </a:r>
            <a:endPar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600"/>
              </a:lnSpc>
              <a:buFont typeface="Wingdings" panose="05000000000000000000" pitchFamily="2" charset="2"/>
              <a:buChar char="Ø"/>
            </a:pPr>
            <a:r>
              <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如果</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在</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缴费前发现报考</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科目</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错误，</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考生</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可以自行修改。</a:t>
            </a:r>
            <a:endPar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600"/>
              </a:lnSpc>
              <a:buFont typeface="Wingdings" panose="05000000000000000000" pitchFamily="2" charset="2"/>
              <a:buChar char="Ø"/>
            </a:pPr>
            <a:r>
              <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如果在缴费后发现报考</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科目</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错误，订单状态已锁定，考生本人不能进行修改</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。需要修改的请</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在现场确认时，在读身份证之前提出修改申请，由现场确认管理员</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先</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修改</a:t>
            </a:r>
            <a:r>
              <a:rPr lang="zh-CN" altLang="en-US"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再进行</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现场确认。</a:t>
            </a:r>
            <a:endPar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600"/>
              </a:lnSpc>
              <a:buFont typeface="Wingdings" panose="05000000000000000000" pitchFamily="2" charset="2"/>
              <a:buChar char="Ø"/>
            </a:pPr>
            <a:r>
              <a:rPr lang="en-US"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0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高二考生的报考科目是结合前一年度考试合格情况批量生成，报考时务必进行认真核对，包括外语语种的选择</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kumimoji="0" lang="zh-CN" altLang="en-US" sz="24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endParaRPr>
          </a:p>
        </p:txBody>
      </p:sp>
      <p:sp>
        <p:nvSpPr>
          <p:cNvPr id="5" name="标题 1"/>
          <p:cNvSpPr txBox="1"/>
          <p:nvPr/>
        </p:nvSpPr>
        <p:spPr>
          <a:xfrm>
            <a:off x="9183622" y="184796"/>
            <a:ext cx="2608797"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常见情况处理</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374303" y="1000858"/>
            <a:ext cx="11566685" cy="5259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spcAft>
                <a:spcPts val="1000"/>
              </a:spcAft>
              <a:buClr>
                <a:srgbClr val="FFFF00"/>
              </a:buClr>
              <a:buNone/>
              <a:defRPr/>
            </a:pPr>
            <a:r>
              <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5</a:t>
            </a:r>
            <a:r>
              <a:rPr kumimoji="0" lang="zh-CN" altLang="en-US"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、网上缴费状态说明</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0" marR="0" lvl="0" indent="0" algn="just" defTabSz="914400" rtl="0" eaLnBrk="1" fontAlgn="auto" latinLnBrk="0" hangingPunct="1">
              <a:lnSpc>
                <a:spcPct val="100000"/>
              </a:lnSpc>
              <a:spcBef>
                <a:spcPts val="1800"/>
              </a:spcBef>
              <a:spcAft>
                <a:spcPts val="1800"/>
              </a:spcAft>
              <a:buClr>
                <a:srgbClr val="FFFF00"/>
              </a:buClr>
              <a:buSzTx/>
              <a:buFont typeface="Arial" panose="020B0604020202020204" pitchFamily="34" charset="0"/>
              <a:buNone/>
              <a:defRPr/>
            </a:pP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支持多种支付方式，为避免考生、学校重复缴费，将个人缴费和批量缴费严格分开在两个时段。</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0" marR="0" lvl="0" indent="0" algn="just" defTabSz="914400" rtl="0" eaLnBrk="1" fontAlgn="auto" latinLnBrk="0" hangingPunct="1">
              <a:lnSpc>
                <a:spcPct val="100000"/>
              </a:lnSpc>
              <a:spcBef>
                <a:spcPts val="1800"/>
              </a:spcBef>
              <a:spcAft>
                <a:spcPts val="1800"/>
              </a:spcAft>
              <a:buClr>
                <a:srgbClr val="FFFF00"/>
              </a:buClr>
              <a:buSzTx/>
              <a:buFont typeface="Arial" panose="020B0604020202020204" pitchFamily="34" charset="0"/>
              <a:buNone/>
              <a:defRPr/>
            </a:pP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如果在缴费时收到缴费成功的短信，但学考信息平台未显示“缴费成功”，这时无需再重复点击付款，可以等第二天再查询支付状态。</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0" marR="0" lvl="0" indent="0" algn="just" defTabSz="914400" rtl="0" eaLnBrk="1" fontAlgn="auto" latinLnBrk="0" hangingPunct="1">
              <a:lnSpc>
                <a:spcPct val="100000"/>
              </a:lnSpc>
              <a:spcBef>
                <a:spcPts val="1800"/>
              </a:spcBef>
              <a:spcAft>
                <a:spcPts val="1800"/>
              </a:spcAft>
              <a:buClr>
                <a:srgbClr val="FFFF00"/>
              </a:buClr>
              <a:buSzTx/>
              <a:buFont typeface="Arial" panose="020B0604020202020204" pitchFamily="34" charset="0"/>
              <a:buNone/>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批量支付要注意银行卡每天的付款限额。</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0" marR="0" lvl="0" indent="0" algn="just" defTabSz="914400" rtl="0" eaLnBrk="1" fontAlgn="auto" latinLnBrk="0" hangingPunct="1">
              <a:lnSpc>
                <a:spcPct val="100000"/>
              </a:lnSpc>
              <a:spcBef>
                <a:spcPts val="1800"/>
              </a:spcBef>
              <a:spcAft>
                <a:spcPts val="1800"/>
              </a:spcAft>
              <a:buClr>
                <a:srgbClr val="FFFF00"/>
              </a:buClr>
              <a:buSzTx/>
              <a:buFont typeface="Arial" panose="020B0604020202020204" pitchFamily="34" charset="0"/>
              <a:buNone/>
              <a:defRPr/>
            </a:pPr>
            <a:endPar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
        <p:nvSpPr>
          <p:cNvPr id="5" name="矩形 4"/>
          <p:cNvSpPr/>
          <p:nvPr/>
        </p:nvSpPr>
        <p:spPr>
          <a:xfrm>
            <a:off x="423134" y="4542075"/>
            <a:ext cx="11582400" cy="1381725"/>
          </a:xfrm>
          <a:prstGeom prst="rect">
            <a:avLst/>
          </a:prstGeom>
        </p:spPr>
        <p:txBody>
          <a:bodyPr wrap="square">
            <a:spAutoFit/>
          </a:bodyPr>
          <a:lstStyle/>
          <a:p>
            <a:pPr marL="635" indent="0" algn="just">
              <a:lnSpc>
                <a:spcPct val="150000"/>
              </a:lnSpc>
              <a:spcBef>
                <a:spcPts val="1200"/>
              </a:spcBef>
              <a:spcAft>
                <a:spcPts val="1200"/>
              </a:spcAft>
              <a:buClr>
                <a:srgbClr val="FFFF00"/>
              </a:buClr>
              <a:buNone/>
              <a:defRPr/>
            </a:pPr>
            <a:r>
              <a:rPr lang="en-US" altLang="zh-CN" sz="2400" b="1" dirty="0">
                <a:latin typeface="思源黑体" panose="020B0500000000000000" pitchFamily="34" charset="-122"/>
                <a:ea typeface="思源黑体" panose="020B0500000000000000" pitchFamily="34" charset="-122"/>
              </a:rPr>
              <a:t>6</a:t>
            </a:r>
            <a:r>
              <a:rPr lang="zh-CN" altLang="en-US" sz="2400" b="1" dirty="0">
                <a:latin typeface="思源黑体" panose="020B0500000000000000" pitchFamily="34" charset="-122"/>
                <a:ea typeface="思源黑体" panose="020B0500000000000000" pitchFamily="34" charset="-122"/>
              </a:rPr>
              <a:t>、</a:t>
            </a:r>
            <a:r>
              <a:rPr lang="zh-CN" altLang="zh-CN" sz="2400" b="1" dirty="0">
                <a:latin typeface="思源黑体" panose="020B0500000000000000" pitchFamily="34" charset="-122"/>
                <a:ea typeface="思源黑体" panose="020B0500000000000000" pitchFamily="34" charset="-122"/>
              </a:rPr>
              <a:t>现场确认读取身份证信息时提示“姓名不一致</a:t>
            </a:r>
            <a:r>
              <a:rPr lang="zh-CN" altLang="zh-CN" b="1" dirty="0">
                <a:latin typeface="思源黑体" panose="020B0500000000000000" pitchFamily="34" charset="-122"/>
                <a:ea typeface="思源黑体" panose="020B0500000000000000" pitchFamily="34" charset="-122"/>
              </a:rPr>
              <a:t>”</a:t>
            </a:r>
            <a:endParaRPr lang="zh-CN" altLang="zh-CN"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343535" indent="-342900" algn="just">
              <a:lnSpc>
                <a:spcPct val="150000"/>
              </a:lnSpc>
              <a:spcBef>
                <a:spcPts val="1200"/>
              </a:spcBef>
              <a:spcAft>
                <a:spcPts val="1200"/>
              </a:spcAft>
              <a:buClr>
                <a:srgbClr val="FFFF00"/>
              </a:buClr>
              <a:buFont typeface="Wingdings" panose="05000000000000000000" pitchFamily="2" charset="2"/>
              <a:buChar char="Ø"/>
              <a:defRPr/>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处理办法：确认</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用身份证姓名替换报名信息，并迅速修改学籍网上的姓名。</a:t>
            </a:r>
            <a:endPar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
        <p:nvSpPr>
          <p:cNvPr id="7" name="标题 1"/>
          <p:cNvSpPr txBox="1"/>
          <p:nvPr/>
        </p:nvSpPr>
        <p:spPr>
          <a:xfrm>
            <a:off x="9183622" y="184796"/>
            <a:ext cx="2608797"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常见情况处理</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374303" y="1000858"/>
            <a:ext cx="11635989" cy="5259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1000"/>
              </a:spcAft>
              <a:buClr>
                <a:srgbClr val="FFFF00"/>
              </a:buClr>
              <a:buSzTx/>
              <a:buFont typeface="Arial" panose="020B0604020202020204" pitchFamily="34" charset="0"/>
              <a:buNone/>
              <a:defRPr/>
            </a:pPr>
            <a:r>
              <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7</a:t>
            </a:r>
            <a:r>
              <a:rPr kumimoji="0" lang="zh-CN" altLang="en-US"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rPr>
              <a:t>、历年常见问题提醒</a:t>
            </a:r>
            <a:endParaRPr kumimoji="0" lang="en-US" altLang="zh-CN" sz="2400" b="1" i="0" u="none" strike="noStrike" kern="1200" cap="none" spc="0" normalizeH="0" baseline="0" noProof="0" dirty="0">
              <a:ln>
                <a:noFill/>
              </a:ln>
              <a:effectLst/>
              <a:uLnTx/>
              <a:uFillTx/>
              <a:latin typeface="思源黑体" panose="020B0500000000000000" pitchFamily="34" charset="-122"/>
              <a:ea typeface="思源黑体" panose="020B0500000000000000" pitchFamily="34" charset="-122"/>
              <a:cs typeface="+mn-cs"/>
            </a:endParaRPr>
          </a:p>
          <a:p>
            <a:pPr marL="0" marR="0" lvl="0" indent="0" algn="just" defTabSz="914400" rtl="0" eaLnBrk="1" fontAlgn="auto" latinLnBrk="0" hangingPunct="1">
              <a:lnSpc>
                <a:spcPct val="150000"/>
              </a:lnSpc>
              <a:spcBef>
                <a:spcPts val="0"/>
              </a:spcBef>
              <a:spcAft>
                <a:spcPts val="1000"/>
              </a:spcAft>
              <a:buClr>
                <a:srgbClr val="FFFF00"/>
              </a:buClr>
              <a:buSzTx/>
              <a:buFont typeface="Arial" panose="020B0604020202020204" pitchFamily="34" charset="0"/>
              <a:buNone/>
              <a:defRPr/>
            </a:pPr>
            <a:r>
              <a:rPr lang="zh-CN" altLang="en-US" sz="2400" b="1" dirty="0">
                <a:latin typeface="思源黑体 Light" panose="020B0300000000000000" pitchFamily="34" charset="-122"/>
                <a:ea typeface="思源黑体" panose="020B0500000000000000" pitchFamily="34" charset="-122"/>
              </a:rPr>
              <a:t>      省级学考</a:t>
            </a:r>
            <a:endParaRPr kumimoji="0" lang="zh-CN"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endParaRPr>
          </a:p>
          <a:p>
            <a:pPr>
              <a:lnSpc>
                <a:spcPts val="2800"/>
              </a:lnSpc>
              <a:spcAft>
                <a:spcPts val="600"/>
              </a:spcAft>
              <a:buFont typeface="Wingdings" panose="05000000000000000000" pitchFamily="2" charset="2"/>
              <a:buChar char="Ø"/>
            </a:pPr>
            <a:r>
              <a:rPr kumimoji="0" lang="en-US" altLang="zh-CN" sz="2100" b="1" i="0" u="none" strike="noStrike" kern="1200" cap="none" spc="0" normalizeH="0" baseline="0" noProof="0" dirty="0">
                <a:ln>
                  <a:noFill/>
                </a:ln>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①没按时报名、缴费</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和现场</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确认</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800"/>
              </a:lnSpc>
              <a:spcAft>
                <a:spcPts val="600"/>
              </a:spcAft>
              <a:buFont typeface="Wingdings" panose="05000000000000000000" pitchFamily="2" charset="2"/>
              <a:buChar char="Ø"/>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②</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考籍变更、转换提交审核不及时</a:t>
            </a:r>
            <a:endPar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800"/>
              </a:lnSpc>
              <a:spcAft>
                <a:spcPts val="600"/>
              </a:spcAft>
              <a:buFont typeface="Wingdings" panose="05000000000000000000" pitchFamily="2" charset="2"/>
              <a:buChar char="Ø"/>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③批量报考存在同名同姓</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科目</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报错。</a:t>
            </a:r>
            <a:endPar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2800"/>
              </a:lnSpc>
              <a:spcAft>
                <a:spcPts val="600"/>
              </a:spcAft>
              <a:buFont typeface="Wingdings" panose="05000000000000000000" pitchFamily="2" charset="2"/>
              <a:buChar char="Ø"/>
            </a:pPr>
            <a:r>
              <a:rPr lang="en-US"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④</a:t>
            </a:r>
            <a:r>
              <a:rPr lang="zh-CN" altLang="en-US"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现场确认考生相片存在张冠李戴，男女错误。</a:t>
            </a:r>
            <a:endParaRPr lang="zh-CN" altLang="zh-CN" sz="21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p:txBody>
      </p:sp>
      <p:sp>
        <p:nvSpPr>
          <p:cNvPr id="2" name="标题 1"/>
          <p:cNvSpPr txBox="1"/>
          <p:nvPr/>
        </p:nvSpPr>
        <p:spPr>
          <a:xfrm>
            <a:off x="9183622" y="184796"/>
            <a:ext cx="2608797" cy="5897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常见情况处理</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374304" y="125419"/>
            <a:ext cx="6300282" cy="589756"/>
          </a:xfrm>
        </p:spPr>
        <p:txBody>
          <a:bodyPr>
            <a:noAutofit/>
          </a:bodyPr>
          <a:lstStyle/>
          <a:p>
            <a:r>
              <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rPr>
              <a:t>四、特殊情况处理</a:t>
            </a:r>
            <a:endParaRPr lang="zh-CN" altLang="en-US" sz="2800" b="1" dirty="0">
              <a:effectLst>
                <a:outerShdw blurRad="38100" dist="38100" dir="2700000" algn="tl">
                  <a:srgbClr val="000000">
                    <a:alpha val="43137"/>
                  </a:srgbClr>
                </a:outerShdw>
              </a:effectLst>
              <a:latin typeface="思源黑体 Heavy" panose="020B0A00000000000000" pitchFamily="34" charset="-122"/>
              <a:ea typeface="思源黑体 Heavy" panose="020B0A00000000000000" pitchFamily="34" charset="-122"/>
            </a:endParaRPr>
          </a:p>
        </p:txBody>
      </p:sp>
      <p:sp>
        <p:nvSpPr>
          <p:cNvPr id="4" name="内容占位符 2"/>
          <p:cNvSpPr txBox="1"/>
          <p:nvPr/>
        </p:nvSpPr>
        <p:spPr>
          <a:xfrm>
            <a:off x="374303" y="1000858"/>
            <a:ext cx="11635989" cy="5259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spcAft>
                <a:spcPts val="1000"/>
              </a:spcAft>
              <a:buClr>
                <a:srgbClr val="FFFF00"/>
              </a:buClr>
              <a:buNone/>
              <a:defRPr/>
            </a:pPr>
            <a:r>
              <a:rPr lang="en-US" altLang="zh-CN" sz="2400" b="1" dirty="0">
                <a:latin typeface="思源黑体" panose="020B0500000000000000" pitchFamily="34" charset="-122"/>
                <a:ea typeface="思源黑体" panose="020B0500000000000000" pitchFamily="34" charset="-122"/>
              </a:rPr>
              <a:t>7</a:t>
            </a:r>
            <a:r>
              <a:rPr lang="zh-CN" altLang="en-US" sz="2400" b="1" dirty="0">
                <a:latin typeface="思源黑体" panose="020B0500000000000000" pitchFamily="34" charset="-122"/>
                <a:ea typeface="思源黑体" panose="020B0500000000000000" pitchFamily="34" charset="-122"/>
              </a:rPr>
              <a:t>、历年常见问题提醒</a:t>
            </a:r>
            <a:endParaRPr lang="en-US" altLang="zh-CN" sz="2400" b="1" dirty="0">
              <a:latin typeface="思源黑体" panose="020B0500000000000000" pitchFamily="34" charset="-122"/>
              <a:ea typeface="思源黑体" panose="020B0500000000000000" pitchFamily="34" charset="-122"/>
            </a:endParaRPr>
          </a:p>
          <a:p>
            <a:pPr marL="0" lvl="0" indent="0" algn="just">
              <a:lnSpc>
                <a:spcPct val="150000"/>
              </a:lnSpc>
              <a:spcBef>
                <a:spcPts val="0"/>
              </a:spcBef>
              <a:spcAft>
                <a:spcPts val="1000"/>
              </a:spcAft>
              <a:buClr>
                <a:srgbClr val="FFFF00"/>
              </a:buClr>
              <a:buNone/>
              <a:defRPr/>
            </a:pPr>
            <a:r>
              <a:rPr lang="en-US" altLang="zh-CN" b="1" dirty="0">
                <a:latin typeface="思源黑体" panose="020B0500000000000000" pitchFamily="34" charset="-122"/>
                <a:ea typeface="思源黑体" panose="020B0500000000000000" pitchFamily="34" charset="-122"/>
              </a:rPr>
              <a:t>       </a:t>
            </a:r>
            <a:r>
              <a:rPr lang="zh-CN" altLang="en-US" b="1" dirty="0">
                <a:latin typeface="思源黑体" panose="020B0500000000000000" pitchFamily="34" charset="-122"/>
                <a:ea typeface="思源黑体" panose="020B0500000000000000" pitchFamily="34" charset="-122"/>
              </a:rPr>
              <a:t>市级四科</a:t>
            </a:r>
            <a:endParaRPr lang="en-US" altLang="zh-CN" b="1" dirty="0">
              <a:latin typeface="思源黑体" panose="020B0500000000000000" pitchFamily="34" charset="-122"/>
              <a:ea typeface="思源黑体" panose="020B0500000000000000" pitchFamily="34" charset="-122"/>
            </a:endParaRPr>
          </a:p>
          <a:p>
            <a:pPr>
              <a:lnSpc>
                <a:spcPts val="3300"/>
              </a:lnSpc>
              <a:spcAft>
                <a:spcPts val="600"/>
              </a:spcAft>
              <a:buFont typeface="Wingdings" panose="05000000000000000000" pitchFamily="2" charset="2"/>
              <a:buChar char="Ø"/>
            </a:pPr>
            <a:r>
              <a:rPr lang="en-US"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⑤</a:t>
            </a:r>
            <a:r>
              <a:rPr lang="zh-CN" altLang="en-US"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市级</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机考报名存在漏报、多报，重报情况</a:t>
            </a:r>
            <a:r>
              <a:rPr lang="zh-CN" altLang="en-US"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endPar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3300"/>
              </a:lnSpc>
              <a:spcAft>
                <a:spcPts val="600"/>
              </a:spcAft>
              <a:buFont typeface="Wingdings" panose="05000000000000000000" pitchFamily="2" charset="2"/>
              <a:buChar char="Ø"/>
            </a:pPr>
            <a:r>
              <a:rPr lang="en-US"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⑥体育艺术学校测试成绩上报不规范</a:t>
            </a:r>
            <a:r>
              <a:rPr lang="zh-CN" altLang="en-US"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在收集体育测试项目过程中，学校盲目修改下载的原始数据，改变数据格式，导致不能匹配相片和不能上传成绩。</a:t>
            </a:r>
            <a:endParaRPr lang="en-US"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a:lnSpc>
                <a:spcPts val="3300"/>
              </a:lnSpc>
              <a:spcAft>
                <a:spcPts val="600"/>
              </a:spcAft>
              <a:buFont typeface="Wingdings" panose="05000000000000000000" pitchFamily="2" charset="2"/>
              <a:buChar char="Ø"/>
            </a:pPr>
            <a:r>
              <a:rPr lang="en-US"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      </a:t>
            </a:r>
            <a:r>
              <a:rPr lang="zh-CN"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⑦机考参考数据删减、增加频繁，不准确</a:t>
            </a:r>
            <a:r>
              <a:rPr lang="zh-CN" altLang="en-US"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rPr>
              <a:t>，需要提前进行梳理。</a:t>
            </a:r>
            <a:endParaRPr lang="en-US" altLang="zh-CN" sz="2400" b="1" dirty="0">
              <a:effectLst>
                <a:outerShdw blurRad="38100" dist="38100" dir="2700000" algn="tl">
                  <a:srgbClr val="000000">
                    <a:alpha val="43137"/>
                  </a:srgbClr>
                </a:outerShdw>
              </a:effectLst>
              <a:latin typeface="思源黑体 Light" panose="020B0300000000000000" pitchFamily="34" charset="-122"/>
              <a:ea typeface="思源黑体 Light" panose="020B0300000000000000" pitchFamily="34" charset="-122"/>
            </a:endParaRPr>
          </a:p>
          <a:p>
            <a:pPr marL="228600" marR="0" lvl="0" indent="-228600" algn="l" defTabSz="914400" rtl="0" eaLnBrk="1" fontAlgn="auto" latinLnBrk="0" hangingPunct="1">
              <a:lnSpc>
                <a:spcPts val="2800"/>
              </a:lnSpc>
              <a:spcBef>
                <a:spcPts val="1000"/>
              </a:spcBef>
              <a:spcAft>
                <a:spcPts val="600"/>
              </a:spcAft>
              <a:buClrTx/>
              <a:buSzTx/>
              <a:buFont typeface="Wingdings" panose="05000000000000000000" pitchFamily="2" charset="2"/>
              <a:buChar char="Ø"/>
              <a:defRPr/>
            </a:pPr>
            <a:endParaRPr kumimoji="0" lang="zh-CN" altLang="zh-CN" sz="2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思源黑体 Light" panose="020B0300000000000000" pitchFamily="34" charset="-122"/>
              <a:ea typeface="思源黑体 Light" panose="020B0300000000000000" pitchFamily="34" charset="-122"/>
              <a:cs typeface="+mn-cs"/>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70682" y="239571"/>
            <a:ext cx="5736047" cy="646612"/>
          </a:xfrm>
        </p:spPr>
        <p:txBody>
          <a:bodyPr>
            <a:normAutofit fontScale="90000"/>
          </a:bodyPr>
          <a:lstStyle/>
          <a:p>
            <a:r>
              <a:rPr lang="zh-CN" altLang="en-US" dirty="0"/>
              <a:t>县内交流生填报的班级</a:t>
            </a:r>
            <a:endParaRPr lang="zh-CN" altLang="en-US" dirty="0"/>
          </a:p>
        </p:txBody>
      </p:sp>
      <p:graphicFrame>
        <p:nvGraphicFramePr>
          <p:cNvPr id="4" name="内容占位符 3"/>
          <p:cNvGraphicFramePr>
            <a:graphicFrameLocks noGrp="1"/>
          </p:cNvGraphicFramePr>
          <p:nvPr>
            <p:ph idx="1"/>
          </p:nvPr>
        </p:nvGraphicFramePr>
        <p:xfrm>
          <a:off x="384313" y="1232452"/>
          <a:ext cx="11403498" cy="4896678"/>
        </p:xfrm>
        <a:graphic>
          <a:graphicData uri="http://schemas.openxmlformats.org/drawingml/2006/table">
            <a:tbl>
              <a:tblPr firstRow="1" bandRow="1">
                <a:tableStyleId>{5C22544A-7EE6-4342-B048-85BDC9FD1C3A}</a:tableStyleId>
              </a:tblPr>
              <a:tblGrid>
                <a:gridCol w="3801166"/>
                <a:gridCol w="3801166"/>
                <a:gridCol w="3801166"/>
              </a:tblGrid>
              <a:tr h="816113">
                <a:tc>
                  <a:txBody>
                    <a:bodyPr/>
                    <a:lstStyle/>
                    <a:p>
                      <a:pPr algn="ctr"/>
                      <a:r>
                        <a:rPr lang="zh-CN" altLang="en-US" sz="2800" dirty="0"/>
                        <a:t>学校</a:t>
                      </a:r>
                      <a:endParaRPr lang="zh-CN" altLang="en-US" sz="2800" dirty="0"/>
                    </a:p>
                  </a:txBody>
                  <a:tcPr anchor="ctr"/>
                </a:tc>
                <a:tc>
                  <a:txBody>
                    <a:bodyPr/>
                    <a:lstStyle/>
                    <a:p>
                      <a:pPr algn="ctr"/>
                      <a:r>
                        <a:rPr lang="zh-CN" altLang="en-US" sz="2800" dirty="0"/>
                        <a:t>物理方向</a:t>
                      </a:r>
                      <a:endParaRPr lang="zh-CN" altLang="en-US" sz="2800" dirty="0"/>
                    </a:p>
                  </a:txBody>
                  <a:tcPr anchor="ctr"/>
                </a:tc>
                <a:tc>
                  <a:txBody>
                    <a:bodyPr/>
                    <a:lstStyle/>
                    <a:p>
                      <a:pPr algn="ctr"/>
                      <a:r>
                        <a:rPr lang="zh-CN" altLang="en-US" sz="2800" dirty="0"/>
                        <a:t>历史方向</a:t>
                      </a:r>
                      <a:endParaRPr lang="zh-CN" altLang="en-US" sz="2800" dirty="0"/>
                    </a:p>
                  </a:txBody>
                  <a:tcPr anchor="ctr"/>
                </a:tc>
              </a:tr>
              <a:tr h="816113">
                <a:tc>
                  <a:txBody>
                    <a:bodyPr/>
                    <a:lstStyle/>
                    <a:p>
                      <a:pPr algn="ctr"/>
                      <a:r>
                        <a:rPr lang="zh-CN" altLang="en-US" sz="2800" dirty="0"/>
                        <a:t>实验高中</a:t>
                      </a:r>
                      <a:endParaRPr lang="zh-CN" altLang="en-US" sz="2800" dirty="0"/>
                    </a:p>
                  </a:txBody>
                  <a:tcPr anchor="ctr"/>
                </a:tc>
                <a:tc>
                  <a:txBody>
                    <a:bodyPr/>
                    <a:lstStyle/>
                    <a:p>
                      <a:pPr algn="ctr"/>
                      <a:r>
                        <a:rPr lang="zh-CN" altLang="en-US" sz="2800" dirty="0"/>
                        <a:t>一（</a:t>
                      </a:r>
                      <a:r>
                        <a:rPr lang="en-US" altLang="zh-CN" sz="2800" dirty="0"/>
                        <a:t>24</a:t>
                      </a:r>
                      <a:r>
                        <a:rPr lang="zh-CN" altLang="en-US" sz="2800" dirty="0"/>
                        <a:t>）、一（</a:t>
                      </a:r>
                      <a:r>
                        <a:rPr lang="en-US" altLang="zh-CN" sz="2800" dirty="0"/>
                        <a:t>25</a:t>
                      </a:r>
                      <a:r>
                        <a:rPr lang="zh-CN" altLang="en-US" sz="2800" dirty="0"/>
                        <a:t>）</a:t>
                      </a:r>
                      <a:endParaRPr lang="zh-CN" altLang="en-US" sz="2800" dirty="0"/>
                    </a:p>
                  </a:txBody>
                  <a:tcPr anchor="ctr"/>
                </a:tc>
                <a:tc>
                  <a:txBody>
                    <a:bodyPr/>
                    <a:lstStyle/>
                    <a:p>
                      <a:pPr algn="ctr"/>
                      <a:r>
                        <a:rPr lang="zh-CN" altLang="en-US" sz="2800" dirty="0"/>
                        <a:t>一（</a:t>
                      </a:r>
                      <a:r>
                        <a:rPr lang="en-US" altLang="zh-CN" sz="2800" dirty="0"/>
                        <a:t>26</a:t>
                      </a:r>
                      <a:r>
                        <a:rPr lang="zh-CN" altLang="en-US" sz="2800" dirty="0"/>
                        <a:t>）</a:t>
                      </a:r>
                      <a:endParaRPr lang="zh-CN" altLang="en-US" sz="2800" dirty="0"/>
                    </a:p>
                  </a:txBody>
                  <a:tcPr anchor="ctr"/>
                </a:tc>
              </a:tr>
              <a:tr h="816113">
                <a:tc>
                  <a:txBody>
                    <a:bodyPr/>
                    <a:lstStyle/>
                    <a:p>
                      <a:pPr algn="ctr"/>
                      <a:r>
                        <a:rPr lang="zh-CN" altLang="en-US" sz="2800" dirty="0"/>
                        <a:t>二中</a:t>
                      </a:r>
                      <a:endParaRPr lang="zh-CN" altLang="en-US" sz="2800" dirty="0"/>
                    </a:p>
                  </a:txBody>
                  <a:tcPr anchor="ctr"/>
                </a:tc>
                <a:tc gridSpan="2">
                  <a:txBody>
                    <a:bodyPr/>
                    <a:lstStyle/>
                    <a:p>
                      <a:pPr algn="ctr"/>
                      <a:r>
                        <a:rPr lang="zh-CN" altLang="en-US" sz="2800" dirty="0"/>
                        <a:t>一（</a:t>
                      </a:r>
                      <a:r>
                        <a:rPr lang="en-US" altLang="zh-CN" sz="2800" dirty="0"/>
                        <a:t>14</a:t>
                      </a:r>
                      <a:r>
                        <a:rPr lang="zh-CN" altLang="en-US" sz="2800" dirty="0"/>
                        <a:t>）</a:t>
                      </a:r>
                      <a:endParaRPr lang="zh-CN" altLang="en-US" sz="2800" dirty="0"/>
                    </a:p>
                  </a:txBody>
                  <a:tcPr anchor="ctr"/>
                </a:tc>
                <a:tc hMerge="1">
                  <a:tcPr/>
                </a:tc>
              </a:tr>
              <a:tr h="816113">
                <a:tc>
                  <a:txBody>
                    <a:bodyPr/>
                    <a:lstStyle/>
                    <a:p>
                      <a:pPr algn="ctr"/>
                      <a:r>
                        <a:rPr lang="zh-CN" altLang="en-US" sz="2800" dirty="0"/>
                        <a:t>三中</a:t>
                      </a:r>
                      <a:endParaRPr lang="zh-CN" altLang="en-US" sz="2800" dirty="0"/>
                    </a:p>
                  </a:txBody>
                  <a:tcPr anchor="ctr"/>
                </a:tc>
                <a:tc gridSpan="2">
                  <a:txBody>
                    <a:bodyPr/>
                    <a:lstStyle/>
                    <a:p>
                      <a:pPr algn="ctr"/>
                      <a:r>
                        <a:rPr lang="zh-CN" altLang="en-US" sz="2800" dirty="0"/>
                        <a:t>一（</a:t>
                      </a:r>
                      <a:r>
                        <a:rPr lang="en-US" altLang="zh-CN" sz="2800" dirty="0"/>
                        <a:t>15</a:t>
                      </a:r>
                      <a:r>
                        <a:rPr lang="zh-CN" altLang="en-US" sz="2800" dirty="0"/>
                        <a:t>）</a:t>
                      </a:r>
                      <a:endParaRPr lang="zh-CN" altLang="en-US" sz="2800" dirty="0"/>
                    </a:p>
                  </a:txBody>
                  <a:tcPr anchor="ctr"/>
                </a:tc>
                <a:tc hMerge="1">
                  <a:tcPr/>
                </a:tc>
              </a:tr>
              <a:tr h="816113">
                <a:tc>
                  <a:txBody>
                    <a:bodyPr/>
                    <a:lstStyle/>
                    <a:p>
                      <a:pPr algn="ctr"/>
                      <a:r>
                        <a:rPr lang="zh-CN" altLang="en-US" sz="2800" dirty="0"/>
                        <a:t>四中</a:t>
                      </a:r>
                      <a:endParaRPr lang="zh-CN" altLang="en-US" sz="2800" dirty="0"/>
                    </a:p>
                  </a:txBody>
                  <a:tcPr anchor="ctr"/>
                </a:tc>
                <a:tc gridSpan="2">
                  <a:txBody>
                    <a:bodyPr/>
                    <a:lstStyle/>
                    <a:p>
                      <a:pPr algn="ctr"/>
                      <a:r>
                        <a:rPr lang="zh-CN" altLang="en-US" sz="2800" dirty="0"/>
                        <a:t>一（</a:t>
                      </a:r>
                      <a:r>
                        <a:rPr lang="en-US" altLang="zh-CN" sz="2800" dirty="0"/>
                        <a:t>12</a:t>
                      </a:r>
                      <a:r>
                        <a:rPr lang="zh-CN" altLang="en-US" sz="2800" dirty="0"/>
                        <a:t>）</a:t>
                      </a:r>
                      <a:endParaRPr lang="zh-CN" altLang="en-US" sz="2800" dirty="0"/>
                    </a:p>
                  </a:txBody>
                  <a:tcPr anchor="ctr"/>
                </a:tc>
                <a:tc hMerge="1">
                  <a:tcPr/>
                </a:tc>
              </a:tr>
              <a:tr h="816113">
                <a:tc>
                  <a:txBody>
                    <a:bodyPr/>
                    <a:lstStyle/>
                    <a:p>
                      <a:pPr algn="ctr"/>
                      <a:r>
                        <a:rPr lang="zh-CN" altLang="en-US" sz="2800" dirty="0"/>
                        <a:t>罗州城高中</a:t>
                      </a:r>
                      <a:endParaRPr lang="zh-CN" altLang="en-US" sz="2800" dirty="0"/>
                    </a:p>
                  </a:txBody>
                  <a:tcPr anchor="ctr"/>
                </a:tc>
                <a:tc gridSpan="2">
                  <a:txBody>
                    <a:bodyPr/>
                    <a:lstStyle/>
                    <a:p>
                      <a:pPr algn="ctr"/>
                      <a:r>
                        <a:rPr lang="zh-CN" altLang="en-US" sz="2800" dirty="0"/>
                        <a:t>一（</a:t>
                      </a:r>
                      <a:r>
                        <a:rPr lang="en-US" altLang="zh-CN" sz="2800" dirty="0"/>
                        <a:t>16</a:t>
                      </a:r>
                      <a:r>
                        <a:rPr lang="zh-CN" altLang="en-US" sz="2800" dirty="0"/>
                        <a:t>）</a:t>
                      </a:r>
                      <a:endParaRPr lang="zh-CN" altLang="en-US" sz="2800" dirty="0"/>
                    </a:p>
                  </a:txBody>
                  <a:tcPr anchor="ctr"/>
                </a:tc>
                <a:tc hMerge="1">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61203" y="259248"/>
            <a:ext cx="5843118" cy="646612"/>
          </a:xfrm>
        </p:spPr>
        <p:txBody>
          <a:bodyPr>
            <a:normAutofit/>
          </a:bodyPr>
          <a:lstStyle/>
          <a:p>
            <a:r>
              <a:rPr lang="zh-CN" altLang="en-US" sz="3600" b="1" dirty="0"/>
              <a:t>高一学考报名机房安排表</a:t>
            </a:r>
            <a:endParaRPr lang="zh-CN" altLang="en-US" sz="3600" b="1" dirty="0"/>
          </a:p>
        </p:txBody>
      </p:sp>
      <p:graphicFrame>
        <p:nvGraphicFramePr>
          <p:cNvPr id="4" name="内容占位符 3"/>
          <p:cNvGraphicFramePr>
            <a:graphicFrameLocks noGrp="1"/>
          </p:cNvGraphicFramePr>
          <p:nvPr>
            <p:ph idx="1"/>
          </p:nvPr>
        </p:nvGraphicFramePr>
        <p:xfrm>
          <a:off x="323557" y="1825624"/>
          <a:ext cx="11535513" cy="4656964"/>
        </p:xfrm>
        <a:graphic>
          <a:graphicData uri="http://schemas.openxmlformats.org/drawingml/2006/table">
            <a:tbl>
              <a:tblPr firstRow="1" bandRow="1">
                <a:tableStyleId>{5C22544A-7EE6-4342-B048-85BDC9FD1C3A}</a:tableStyleId>
              </a:tblPr>
              <a:tblGrid>
                <a:gridCol w="1048683"/>
                <a:gridCol w="1048683"/>
                <a:gridCol w="1048683"/>
                <a:gridCol w="1048683"/>
                <a:gridCol w="1048683"/>
                <a:gridCol w="1048683"/>
                <a:gridCol w="1048683"/>
                <a:gridCol w="1048683"/>
                <a:gridCol w="1048683"/>
                <a:gridCol w="1048683"/>
                <a:gridCol w="1048683"/>
              </a:tblGrid>
              <a:tr h="1269268">
                <a:tc>
                  <a:txBody>
                    <a:bodyPr/>
                    <a:lstStyle/>
                    <a:p>
                      <a:pPr algn="ctr"/>
                      <a:endParaRPr lang="zh-CN" altLang="en-US" sz="1800">
                        <a:solidFill>
                          <a:schemeClr val="bg1"/>
                        </a:solidFill>
                      </a:endParaRPr>
                    </a:p>
                  </a:txBody>
                  <a:tcPr/>
                </a:tc>
                <a:tc>
                  <a:txBody>
                    <a:bodyPr/>
                    <a:lstStyle/>
                    <a:p>
                      <a:pPr algn="ctr" fontAlgn="ctr">
                        <a:buNone/>
                      </a:pPr>
                      <a:r>
                        <a:rPr lang="en-US" altLang="zh-CN" sz="1800" b="1" i="0" u="none" strike="noStrike" dirty="0">
                          <a:solidFill>
                            <a:schemeClr val="bg1"/>
                          </a:solidFill>
                          <a:effectLst/>
                          <a:latin typeface="等线" panose="02010600030101010101" pitchFamily="2" charset="-122"/>
                          <a:ea typeface="等线" panose="02010600030101010101" pitchFamily="2" charset="-122"/>
                        </a:rPr>
                        <a:t>1</a:t>
                      </a:r>
                      <a:endParaRPr lang="zh-CN" altLang="en-US" sz="1800" b="0" i="0" u="none" strike="noStrike" dirty="0">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a:solidFill>
                            <a:schemeClr val="bg1"/>
                          </a:solidFill>
                          <a:effectLst/>
                          <a:latin typeface="等线" panose="02010600030101010101" pitchFamily="2" charset="-122"/>
                          <a:ea typeface="等线" panose="02010600030101010101" pitchFamily="2" charset="-122"/>
                        </a:rPr>
                        <a:t>2</a:t>
                      </a:r>
                      <a:endParaRPr lang="en-US" altLang="zh-CN" sz="1800" b="1" i="0" u="none" strike="noStrike">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a:solidFill>
                            <a:schemeClr val="bg1"/>
                          </a:solidFill>
                          <a:effectLst/>
                          <a:latin typeface="等线" panose="02010600030101010101" pitchFamily="2" charset="-122"/>
                          <a:ea typeface="等线" panose="02010600030101010101" pitchFamily="2" charset="-122"/>
                        </a:rPr>
                        <a:t>3</a:t>
                      </a:r>
                      <a:endParaRPr lang="en-US" altLang="zh-CN" sz="1800" b="1" i="0" u="none" strike="noStrike">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a:solidFill>
                            <a:schemeClr val="bg1"/>
                          </a:solidFill>
                          <a:effectLst/>
                          <a:latin typeface="等线" panose="02010600030101010101" pitchFamily="2" charset="-122"/>
                          <a:ea typeface="等线" panose="02010600030101010101" pitchFamily="2" charset="-122"/>
                        </a:rPr>
                        <a:t>4</a:t>
                      </a:r>
                      <a:endParaRPr lang="en-US" altLang="zh-CN" sz="1800" b="1" i="0" u="none" strike="noStrike">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a:solidFill>
                            <a:schemeClr val="bg1"/>
                          </a:solidFill>
                          <a:effectLst/>
                          <a:latin typeface="等线" panose="02010600030101010101" pitchFamily="2" charset="-122"/>
                          <a:ea typeface="等线" panose="02010600030101010101" pitchFamily="2" charset="-122"/>
                        </a:rPr>
                        <a:t>5</a:t>
                      </a:r>
                      <a:endParaRPr lang="en-US" altLang="zh-CN" sz="1800" b="1" i="0" u="none" strike="noStrike">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a:solidFill>
                            <a:schemeClr val="bg1"/>
                          </a:solidFill>
                          <a:effectLst/>
                          <a:latin typeface="等线" panose="02010600030101010101" pitchFamily="2" charset="-122"/>
                          <a:ea typeface="等线" panose="02010600030101010101" pitchFamily="2" charset="-122"/>
                        </a:rPr>
                        <a:t>6</a:t>
                      </a:r>
                      <a:endParaRPr lang="en-US" altLang="zh-CN" sz="1800" b="1" i="0" u="none" strike="noStrike">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dirty="0">
                          <a:solidFill>
                            <a:schemeClr val="bg1"/>
                          </a:solidFill>
                          <a:effectLst/>
                          <a:latin typeface="等线" panose="02010600030101010101" pitchFamily="2" charset="-122"/>
                          <a:ea typeface="等线" panose="02010600030101010101" pitchFamily="2" charset="-122"/>
                        </a:rPr>
                        <a:t>7</a:t>
                      </a:r>
                      <a:endParaRPr lang="en-US" altLang="zh-CN" sz="1800" b="1" i="0" u="none" strike="noStrike" dirty="0">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en-US" altLang="zh-CN" sz="1800" b="1" i="0" u="none" strike="noStrike" dirty="0">
                          <a:solidFill>
                            <a:schemeClr val="bg1"/>
                          </a:solidFill>
                          <a:effectLst/>
                          <a:latin typeface="等线" panose="02010600030101010101" pitchFamily="2" charset="-122"/>
                          <a:ea typeface="等线" panose="02010600030101010101" pitchFamily="2" charset="-122"/>
                        </a:rPr>
                        <a:t>8</a:t>
                      </a:r>
                      <a:endParaRPr lang="en-US" altLang="zh-CN" sz="1800" b="1" i="0" u="none" strike="noStrike" dirty="0">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chemeClr val="bg1"/>
                          </a:solidFill>
                          <a:effectLst/>
                          <a:latin typeface="等线" panose="02010600030101010101" pitchFamily="2" charset="-122"/>
                          <a:ea typeface="等线" panose="02010600030101010101" pitchFamily="2" charset="-122"/>
                        </a:rPr>
                        <a:t>晚饭后</a:t>
                      </a:r>
                      <a:endParaRPr lang="zh-CN" altLang="en-US" sz="1800" b="1" i="0" u="none" strike="noStrike" dirty="0">
                        <a:solidFill>
                          <a:schemeClr val="bg1"/>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chemeClr val="bg1"/>
                          </a:solidFill>
                          <a:effectLst/>
                          <a:latin typeface="等线" panose="02010600030101010101" pitchFamily="2" charset="-122"/>
                          <a:ea typeface="等线" panose="02010600030101010101" pitchFamily="2" charset="-122"/>
                        </a:rPr>
                        <a:t>辅导老师</a:t>
                      </a:r>
                      <a:endParaRPr lang="zh-CN" altLang="en-US" sz="1800" b="1" i="0" u="none" strike="noStrike" dirty="0">
                        <a:solidFill>
                          <a:schemeClr val="bg1"/>
                        </a:solidFill>
                        <a:effectLst/>
                        <a:latin typeface="等线" panose="02010600030101010101" pitchFamily="2" charset="-122"/>
                        <a:ea typeface="等线" panose="02010600030101010101" pitchFamily="2" charset="-122"/>
                      </a:endParaRPr>
                    </a:p>
                  </a:txBody>
                  <a:tcPr marL="0" marR="0" marT="0" marB="0" anchor="ctr"/>
                </a:tc>
              </a:tr>
              <a:tr h="1129232">
                <a:tc>
                  <a:txBody>
                    <a:bodyPr/>
                    <a:lstStyle/>
                    <a:p>
                      <a:pPr marL="0" algn="ctr" defTabSz="914400" rtl="0" eaLnBrk="1" fontAlgn="ctr" latinLnBrk="0" hangingPunct="1">
                        <a:buNone/>
                      </a:pPr>
                      <a:r>
                        <a:rPr lang="zh-CN" altLang="en-US" sz="1800" b="1" i="0" u="none" strike="noStrike" kern="1200" dirty="0">
                          <a:solidFill>
                            <a:srgbClr val="000000"/>
                          </a:solidFill>
                          <a:effectLst/>
                          <a:latin typeface="等线" panose="02010600030101010101" pitchFamily="2" charset="-122"/>
                          <a:ea typeface="等线" panose="02010600030101010101" pitchFamily="2" charset="-122"/>
                          <a:cs typeface="+mn-cs"/>
                        </a:rPr>
                        <a:t>机房一</a:t>
                      </a:r>
                      <a:endParaRPr lang="zh-CN" altLang="en-US" sz="1800" b="1" i="0" u="none" strike="noStrike" kern="1200" dirty="0">
                        <a:solidFill>
                          <a:srgbClr val="000000"/>
                        </a:solidFill>
                        <a:effectLst/>
                        <a:latin typeface="等线" panose="02010600030101010101" pitchFamily="2" charset="-122"/>
                        <a:ea typeface="等线" panose="02010600030101010101" pitchFamily="2" charset="-122"/>
                        <a:cs typeface="+mn-cs"/>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4</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7</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10</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13</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16</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19</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22</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一（</a:t>
                      </a:r>
                      <a:r>
                        <a:rPr lang="en-US" altLang="zh-CN" sz="1800" b="1" i="0" u="none" strike="noStrike" dirty="0">
                          <a:solidFill>
                            <a:srgbClr val="000000"/>
                          </a:solidFill>
                          <a:effectLst/>
                          <a:latin typeface="等线" panose="02010600030101010101" pitchFamily="2" charset="-122"/>
                          <a:ea typeface="等线" panose="02010600030101010101" pitchFamily="2" charset="-122"/>
                        </a:rPr>
                        <a:t>25</a:t>
                      </a:r>
                      <a:r>
                        <a:rPr lang="zh-CN" altLang="en-US" sz="1800" b="1" i="0" u="none" strike="noStrike" dirty="0">
                          <a:solidFill>
                            <a:srgbClr val="000000"/>
                          </a:solidFill>
                          <a:effectLst/>
                          <a:latin typeface="等线" panose="02010600030101010101" pitchFamily="2" charset="-122"/>
                          <a:ea typeface="等线" panose="02010600030101010101" pitchFamily="2" charset="-122"/>
                        </a:rPr>
                        <a:t>）</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张军</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r>
              <a:tr h="1129232">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机房二</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5</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8</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11</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14</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17</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20</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23</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26</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刘银平</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r>
              <a:tr h="1129232">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机房三</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3</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6</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9</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12</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15</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一（</a:t>
                      </a:r>
                      <a:r>
                        <a:rPr lang="en-US" altLang="zh-CN" sz="1800" b="1" i="0" u="none" strike="noStrike" dirty="0">
                          <a:solidFill>
                            <a:srgbClr val="000000"/>
                          </a:solidFill>
                          <a:effectLst/>
                          <a:latin typeface="等线" panose="02010600030101010101" pitchFamily="2" charset="-122"/>
                          <a:ea typeface="等线" panose="02010600030101010101" pitchFamily="2" charset="-122"/>
                        </a:rPr>
                        <a:t>18</a:t>
                      </a:r>
                      <a:r>
                        <a:rPr lang="zh-CN" altLang="en-US" sz="1800" b="1" i="0" u="none" strike="noStrike" dirty="0">
                          <a:solidFill>
                            <a:srgbClr val="000000"/>
                          </a:solidFill>
                          <a:effectLst/>
                          <a:latin typeface="等线" panose="02010600030101010101" pitchFamily="2" charset="-122"/>
                          <a:ea typeface="等线" panose="02010600030101010101" pitchFamily="2" charset="-122"/>
                        </a:rPr>
                        <a:t>）</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21</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a:solidFill>
                            <a:srgbClr val="000000"/>
                          </a:solidFill>
                          <a:effectLst/>
                          <a:latin typeface="等线" panose="02010600030101010101" pitchFamily="2" charset="-122"/>
                          <a:ea typeface="等线" panose="02010600030101010101" pitchFamily="2" charset="-122"/>
                        </a:rPr>
                        <a:t>一（</a:t>
                      </a:r>
                      <a:r>
                        <a:rPr lang="en-US" altLang="zh-CN" sz="1800" b="1" i="0" u="none" strike="noStrike">
                          <a:solidFill>
                            <a:srgbClr val="000000"/>
                          </a:solidFill>
                          <a:effectLst/>
                          <a:latin typeface="等线" panose="02010600030101010101" pitchFamily="2" charset="-122"/>
                          <a:ea typeface="等线" panose="02010600030101010101" pitchFamily="2" charset="-122"/>
                        </a:rPr>
                        <a:t>24</a:t>
                      </a:r>
                      <a:r>
                        <a:rPr lang="zh-CN" altLang="en-US" sz="1800" b="1" i="0" u="none" strike="noStrike">
                          <a:solidFill>
                            <a:srgbClr val="000000"/>
                          </a:solidFill>
                          <a:effectLst/>
                          <a:latin typeface="等线" panose="02010600030101010101" pitchFamily="2" charset="-122"/>
                          <a:ea typeface="等线" panose="02010600030101010101" pitchFamily="2" charset="-122"/>
                        </a:rPr>
                        <a:t>）</a:t>
                      </a:r>
                      <a:endParaRPr lang="zh-CN" altLang="en-US" sz="1800" b="1" i="0" u="none" strike="noStrike">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　</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c>
                  <a:txBody>
                    <a:bodyPr/>
                    <a:lstStyle/>
                    <a:p>
                      <a:pPr algn="ctr" fontAlgn="ctr">
                        <a:buNone/>
                      </a:pPr>
                      <a:r>
                        <a:rPr lang="zh-CN" altLang="en-US" sz="1800" b="1" i="0" u="none" strike="noStrike" dirty="0">
                          <a:solidFill>
                            <a:srgbClr val="000000"/>
                          </a:solidFill>
                          <a:effectLst/>
                          <a:latin typeface="等线" panose="02010600030101010101" pitchFamily="2" charset="-122"/>
                          <a:ea typeface="等线" panose="02010600030101010101" pitchFamily="2" charset="-122"/>
                        </a:rPr>
                        <a:t>邢惠</a:t>
                      </a:r>
                      <a:endParaRPr lang="zh-CN" altLang="en-US" sz="1800" b="1" i="0" u="none" strike="noStrike" dirty="0">
                        <a:solidFill>
                          <a:srgbClr val="000000"/>
                        </a:solidFill>
                        <a:effectLst/>
                        <a:latin typeface="等线" panose="02010600030101010101" pitchFamily="2" charset="-122"/>
                        <a:ea typeface="等线" panose="02010600030101010101" pitchFamily="2" charset="-122"/>
                      </a:endParaRPr>
                    </a:p>
                  </a:txBody>
                  <a:tcPr marL="0" marR="0" marT="0" marB="0" anchor="ctr"/>
                </a:tc>
              </a:tr>
            </a:tbl>
          </a:graphicData>
        </a:graphic>
      </p:graphicFrame>
      <p:cxnSp>
        <p:nvCxnSpPr>
          <p:cNvPr id="5" name="直接连接符 4"/>
          <p:cNvCxnSpPr/>
          <p:nvPr/>
        </p:nvCxnSpPr>
        <p:spPr>
          <a:xfrm>
            <a:off x="332930" y="1825624"/>
            <a:ext cx="1027911" cy="6576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6272" y="1825624"/>
            <a:ext cx="687602" cy="1251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71000" y="2425881"/>
            <a:ext cx="797133" cy="52070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zh-CN" altLang="en-US" sz="1600" dirty="0">
                <a:solidFill>
                  <a:schemeClr val="bg1"/>
                </a:solidFill>
              </a:rPr>
              <a:t>班级</a:t>
            </a:r>
            <a:endParaRPr lang="zh-CN" altLang="en-US" sz="1600" dirty="0">
              <a:solidFill>
                <a:schemeClr val="bg1"/>
              </a:solidFill>
            </a:endParaRPr>
          </a:p>
        </p:txBody>
      </p:sp>
      <p:sp>
        <p:nvSpPr>
          <p:cNvPr id="8" name="文本框 7"/>
          <p:cNvSpPr txBox="1"/>
          <p:nvPr/>
        </p:nvSpPr>
        <p:spPr>
          <a:xfrm>
            <a:off x="761558" y="1849436"/>
            <a:ext cx="797133" cy="52070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zh-CN" altLang="en-US" sz="1600">
                <a:solidFill>
                  <a:schemeClr val="bg1"/>
                </a:solidFill>
              </a:rPr>
              <a:t>节次</a:t>
            </a:r>
            <a:endParaRPr lang="zh-CN" altLang="en-US" sz="1600">
              <a:solidFill>
                <a:schemeClr val="bg1"/>
              </a:solidFill>
            </a:endParaRPr>
          </a:p>
        </p:txBody>
      </p:sp>
      <p:sp>
        <p:nvSpPr>
          <p:cNvPr id="9" name="文本框 8"/>
          <p:cNvSpPr txBox="1"/>
          <p:nvPr/>
        </p:nvSpPr>
        <p:spPr>
          <a:xfrm>
            <a:off x="332933" y="2741906"/>
            <a:ext cx="797133" cy="5207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zh-CN" altLang="en-US" sz="1600">
                <a:solidFill>
                  <a:schemeClr val="bg1"/>
                </a:solidFill>
              </a:rPr>
              <a:t>机房</a:t>
            </a:r>
            <a:endParaRPr lang="zh-CN" altLang="en-US" sz="160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TextBox 1"/>
          <p:cNvSpPr txBox="1"/>
          <p:nvPr/>
        </p:nvSpPr>
        <p:spPr>
          <a:xfrm>
            <a:off x="1055077" y="2427605"/>
            <a:ext cx="10568354" cy="1642745"/>
          </a:xfrm>
          <a:prstGeom prst="rect">
            <a:avLst/>
          </a:prstGeom>
          <a:noFill/>
        </p:spPr>
        <p:txBody>
          <a:bodyPr>
            <a:noAutofit/>
          </a:bodyPr>
          <a:lstStyle/>
          <a:p>
            <a:pPr algn="ctr" eaLnBrk="1" hangingPunct="1">
              <a:lnSpc>
                <a:spcPct val="200000"/>
              </a:lnSpc>
              <a:defRPr/>
            </a:pPr>
            <a:r>
              <a:rPr lang="zh-CN" altLang="en-US" sz="4000" b="1" spc="500" dirty="0">
                <a:solidFill>
                  <a:srgbClr val="002060"/>
                </a:solidFill>
                <a:effectLst>
                  <a:outerShdw blurRad="38100" dist="38100" dir="2700000" algn="tl">
                    <a:srgbClr val="C0C0C0"/>
                  </a:outerShdw>
                </a:effectLst>
                <a:latin typeface="微软雅黑" panose="020B0503020204020204" charset="-122"/>
                <a:ea typeface="微软雅黑" panose="020B0503020204020204" charset="-122"/>
              </a:rPr>
              <a:t>祝</a:t>
            </a:r>
            <a:r>
              <a:rPr lang="en-US" altLang="zh-CN" sz="4000" b="1" spc="500" dirty="0">
                <a:solidFill>
                  <a:srgbClr val="002060"/>
                </a:solidFill>
                <a:effectLst>
                  <a:outerShdw blurRad="38100" dist="38100" dir="2700000" algn="tl">
                    <a:srgbClr val="C0C0C0"/>
                  </a:outerShdw>
                </a:effectLst>
                <a:latin typeface="微软雅黑" panose="020B0503020204020204" charset="-122"/>
                <a:ea typeface="微软雅黑" panose="020B0503020204020204" charset="-122"/>
              </a:rPr>
              <a:t>2026</a:t>
            </a:r>
            <a:r>
              <a:rPr lang="zh-CN" altLang="en-US" sz="4000" b="1" spc="500" dirty="0">
                <a:solidFill>
                  <a:srgbClr val="002060"/>
                </a:solidFill>
                <a:effectLst>
                  <a:outerShdw blurRad="38100" dist="38100" dir="2700000" algn="tl">
                    <a:srgbClr val="C0C0C0"/>
                  </a:outerShdw>
                </a:effectLst>
                <a:latin typeface="微软雅黑" panose="020B0503020204020204" charset="-122"/>
                <a:ea typeface="微软雅黑" panose="020B0503020204020204" charset="-122"/>
              </a:rPr>
              <a:t>年合格考报名工作圆满顺利！</a:t>
            </a:r>
            <a:endParaRPr lang="zh-CN" altLang="en-US" sz="4000" b="1" spc="500" dirty="0">
              <a:solidFill>
                <a:srgbClr val="002060"/>
              </a:solidFill>
              <a:effectLst>
                <a:outerShdw blurRad="38100" dist="38100" dir="2700000" algn="tl">
                  <a:srgbClr val="C0C0C0"/>
                </a:outerShdw>
              </a:effectLst>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COMMONDATA" val="eyJoZGlkIjoiMzJhNmM4NzA0NGY5YTJkNGRlZDM4YzA0MDY2NDY1MG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2280</Words>
  <Application>WPS 演示</Application>
  <PresentationFormat>宽屏</PresentationFormat>
  <Paragraphs>249</Paragraphs>
  <Slides>15</Slides>
  <Notes>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15</vt:i4>
      </vt:variant>
    </vt:vector>
  </HeadingPairs>
  <TitlesOfParts>
    <vt:vector size="33" baseType="lpstr">
      <vt:lpstr>Arial</vt:lpstr>
      <vt:lpstr>宋体</vt:lpstr>
      <vt:lpstr>Wingdings</vt:lpstr>
      <vt:lpstr>方正大标宋简体</vt:lpstr>
      <vt:lpstr>微软雅黑</vt:lpstr>
      <vt:lpstr>Cascadia Mono</vt:lpstr>
      <vt:lpstr>华文新魏</vt:lpstr>
      <vt:lpstr>思源黑体 Heavy</vt:lpstr>
      <vt:lpstr>黑体</vt:lpstr>
      <vt:lpstr>思源黑体</vt:lpstr>
      <vt:lpstr>思源黑体 Light</vt:lpstr>
      <vt:lpstr>Calibri</vt:lpstr>
      <vt:lpstr>等线</vt:lpstr>
      <vt:lpstr>Calibri</vt:lpstr>
      <vt:lpstr>Times New Roman</vt:lpstr>
      <vt:lpstr>Arial Unicode MS</vt:lpstr>
      <vt:lpstr>等线 Light</vt:lpstr>
      <vt:lpstr>Office 主题​​</vt:lpstr>
      <vt:lpstr>2026年学考工作安排  高一年级</vt:lpstr>
      <vt:lpstr>PowerPoint 演示文稿</vt:lpstr>
      <vt:lpstr>PowerPoint 演示文稿</vt:lpstr>
      <vt:lpstr>PowerPoint 演示文稿</vt:lpstr>
      <vt:lpstr>PowerPoint 演示文稿</vt:lpstr>
      <vt:lpstr>PowerPoint 演示文稿</vt:lpstr>
      <vt:lpstr>PowerPoint 演示文稿</vt:lpstr>
      <vt:lpstr>常见情况处理</vt:lpstr>
      <vt:lpstr>PowerPoint 演示文稿</vt:lpstr>
      <vt:lpstr>PowerPoint 演示文稿</vt:lpstr>
      <vt:lpstr>PowerPoint 演示文稿</vt:lpstr>
      <vt:lpstr>四、特殊情况处理</vt:lpstr>
      <vt:lpstr>县内交流生填报的班级</vt:lpstr>
      <vt:lpstr>高一学考报名机房安排表</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hui xing</dc:creator>
  <cp:lastModifiedBy>开心果</cp:lastModifiedBy>
  <cp:revision>229</cp:revision>
  <dcterms:created xsi:type="dcterms:W3CDTF">2025-02-16T00:35:00Z</dcterms:created>
  <dcterms:modified xsi:type="dcterms:W3CDTF">2026-03-17T09:29:19Z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1BAE81C4AE4849E79EC56CF34C5E0417_13</vt:lpwstr>
  </property>
  <property fmtid="{D5CDD505-2E9C-101B-9397-08002B2CF9AE}" pid="3" name="KSOProductBuildVer">
    <vt:lpwstr>2052-12.1.0.25225</vt:lpwstr>
  </property>
</Properties>
</file>