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75" r:id="rId4"/>
    <p:sldId id="273" r:id="rId5"/>
    <p:sldId id="27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全品文教" initials="" lastIdx="0" clrIdx="0"/>
  <p:cmAuthor id="2" name="SkyUN.Org" initials="S" lastIdx="0" clrIdx="1"/>
  <p:cmAuthor id="3" name="作者" initials="A" lastIdx="0" clrIdx="2"/>
  <p:cmAuthor id="4" name="fafa" initials="f" lastIdx="0" clrIdx="3"/>
  <p:cmAuthor id="5" name="王习习" initials="王" lastIdx="0" clrIdx="4"/>
  <p:cmAuthor id="6" name="jwzx" initials="j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jpe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jpe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SLIDEtoME\TP模板\新建文件夹 (9)\bg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4" b="35514"/>
          <a:stretch>
            <a:fillRect/>
          </a:stretch>
        </p:blipFill>
        <p:spPr bwMode="auto">
          <a:xfrm>
            <a:off x="0" y="1433548"/>
            <a:ext cx="12192000" cy="3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0" y="1130031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5107864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3581403" y="2378521"/>
            <a:ext cx="8464553" cy="13943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3735" b="1" i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3581403" y="3910951"/>
            <a:ext cx="8464553" cy="423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234951" y="577851"/>
            <a:ext cx="11798300" cy="5715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3109" y="227001"/>
            <a:ext cx="11524501" cy="726353"/>
          </a:xfrm>
          <a:prstGeom prst="rect">
            <a:avLst/>
          </a:prstGeom>
        </p:spPr>
        <p:txBody>
          <a:bodyPr>
            <a:spAutoFit/>
          </a:bodyPr>
          <a:lstStyle>
            <a:lvl1pPr marL="0" indent="720725" algn="just" hangingPunct="0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4038600" algn="l"/>
                <a:tab pos="6858000" algn="l"/>
              </a:tabLst>
              <a:defRPr sz="2800" b="1">
                <a:latin typeface="+mj-lt"/>
                <a:ea typeface="+mj-ea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动作按钮: 结束 1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3" name="动作按钮: 开始 1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5" name="动作按钮: 前进或下一项 1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6" name="圆角矩形 15">
            <a:hlinkClick r:id="" action="ppaction://noaction"/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" name="组合 5"/>
          <p:cNvGrpSpPr/>
          <p:nvPr userDrawn="1">
            <p:custDataLst>
              <p:tags r:id="rId8"/>
            </p:custDataLst>
          </p:nvPr>
        </p:nvGrpSpPr>
        <p:grpSpPr>
          <a:xfrm>
            <a:off x="-182635" y="-233363"/>
            <a:ext cx="816295" cy="665163"/>
            <a:chOff x="-182231" y="-233351"/>
            <a:chExt cx="813110" cy="664459"/>
          </a:xfrm>
        </p:grpSpPr>
        <p:sp>
          <p:nvSpPr>
            <p:cNvPr id="10" name="圆角矩形 116"/>
            <p:cNvSpPr/>
            <p:nvPr userDrawn="1">
              <p:custDataLst>
                <p:tags r:id="rId9"/>
              </p:custDataLst>
            </p:nvPr>
          </p:nvSpPr>
          <p:spPr>
            <a:xfrm rot="2700000">
              <a:off x="202442" y="-233616"/>
              <a:ext cx="428172" cy="428702"/>
            </a:xfrm>
            <a:custGeom>
              <a:avLst/>
              <a:gdLst/>
              <a:ahLst/>
              <a:cxnLst/>
              <a:rect l="l" t="t" r="r" b="b"/>
              <a:pathLst>
                <a:path w="428602" h="428602">
                  <a:moveTo>
                    <a:pt x="0" y="428602"/>
                  </a:moveTo>
                  <a:lnTo>
                    <a:pt x="428602" y="0"/>
                  </a:lnTo>
                  <a:lnTo>
                    <a:pt x="428602" y="308586"/>
                  </a:lnTo>
                  <a:cubicBezTo>
                    <a:pt x="428602" y="374869"/>
                    <a:pt x="374869" y="428602"/>
                    <a:pt x="308586" y="428602"/>
                  </a:cubicBezTo>
                  <a:close/>
                </a:path>
              </a:pathLst>
            </a:custGeom>
            <a:solidFill>
              <a:srgbClr val="FF66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  <p:sp>
          <p:nvSpPr>
            <p:cNvPr id="11" name="圆角矩形 117"/>
            <p:cNvSpPr/>
            <p:nvPr userDrawn="1">
              <p:custDataLst>
                <p:tags r:id="rId10"/>
              </p:custDataLst>
            </p:nvPr>
          </p:nvSpPr>
          <p:spPr>
            <a:xfrm rot="2700000">
              <a:off x="-182640" y="98495"/>
              <a:ext cx="333022" cy="332205"/>
            </a:xfrm>
            <a:custGeom>
              <a:avLst/>
              <a:gdLst/>
              <a:ahLst/>
              <a:cxnLst/>
              <a:rect l="l" t="t" r="r" b="b"/>
              <a:pathLst>
                <a:path w="332713" h="332713">
                  <a:moveTo>
                    <a:pt x="0" y="0"/>
                  </a:moveTo>
                  <a:lnTo>
                    <a:pt x="212697" y="0"/>
                  </a:lnTo>
                  <a:cubicBezTo>
                    <a:pt x="278980" y="0"/>
                    <a:pt x="332713" y="53733"/>
                    <a:pt x="332713" y="120016"/>
                  </a:cubicBezTo>
                  <a:lnTo>
                    <a:pt x="332713" y="332713"/>
                  </a:lnTo>
                  <a:close/>
                </a:path>
              </a:pathLst>
            </a:custGeom>
            <a:solidFill>
              <a:srgbClr val="0070C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动作按钮: 结束 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3" name="动作按钮: 开始 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6" name="圆角矩形 5">
            <a:hlinkClick r:id="" action="ppaction://noaction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5.png"/><Relationship Id="rId20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8.xml"/><Relationship Id="rId18" Type="http://schemas.microsoft.com/office/2007/relationships/hdphoto" Target="../media/image4.wdp"/><Relationship Id="rId17" Type="http://schemas.openxmlformats.org/officeDocument/2006/relationships/image" Target="../media/image3.png"/><Relationship Id="rId16" Type="http://schemas.openxmlformats.org/officeDocument/2006/relationships/tags" Target="../tags/tag4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SLIDEtoME\TP模板\新建文件夹 (9)\bg3.jpg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099"/>
          <a:stretch>
            <a:fillRect/>
          </a:stretch>
        </p:blipFill>
        <p:spPr bwMode="auto">
          <a:xfrm flipH="1">
            <a:off x="0" y="4"/>
            <a:ext cx="12192000" cy="7509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>
            <p:custDataLst>
              <p:tags r:id="rId19"/>
            </p:custDataLst>
          </p:nvPr>
        </p:nvSpPr>
        <p:spPr>
          <a:xfrm>
            <a:off x="-1083" y="645459"/>
            <a:ext cx="12192000" cy="105472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pic>
        <p:nvPicPr>
          <p:cNvPr id="15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1117600" y="486833"/>
            <a:ext cx="12700" cy="127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82600" indent="-482600" algn="l" defTabSz="685800" rtl="0" eaLnBrk="1" latinLnBrk="0" hangingPunct="1">
        <a:lnSpc>
          <a:spcPct val="90000"/>
        </a:lnSpc>
        <a:spcBef>
          <a:spcPct val="271000"/>
        </a:spcBef>
        <a:buClr>
          <a:schemeClr val="accent1"/>
        </a:buClr>
        <a:buSzPct val="75000"/>
        <a:buFont typeface="Wingdings" panose="05000000000000000000" pitchFamily="2" charset="2"/>
        <a:buChar char=""/>
        <a:defRPr sz="266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2600" indent="-482600" algn="l" defTabSz="685800" rtl="0" eaLnBrk="1" latinLnBrk="0" hangingPunct="1">
        <a:lnSpc>
          <a:spcPct val="130000"/>
        </a:lnSpc>
        <a:spcBef>
          <a:spcPct val="0"/>
        </a:spcBef>
        <a:buFont typeface="Calibri" panose="020F0502020204030204" charset="0"/>
        <a:buChar char=" "/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7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6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65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107315"/>
            <a:ext cx="5531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5</a:t>
            </a:r>
            <a:r>
              <a:rPr lang="zh-CN" altLang="en-US" sz="4000">
                <a:solidFill>
                  <a:srgbClr val="FF0000"/>
                </a:solidFill>
              </a:rPr>
              <a:t>月</a:t>
            </a:r>
            <a:r>
              <a:rPr lang="en-US" altLang="zh-CN" sz="4000">
                <a:solidFill>
                  <a:srgbClr val="FF0000"/>
                </a:solidFill>
              </a:rPr>
              <a:t>20</a:t>
            </a:r>
            <a:r>
              <a:rPr lang="zh-CN" altLang="en-US" sz="4000">
                <a:solidFill>
                  <a:srgbClr val="FF0000"/>
                </a:solidFill>
              </a:rPr>
              <a:t>日小早读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235" y="1254125"/>
            <a:ext cx="114598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）CH</a:t>
            </a:r>
            <a:r>
              <a:rPr lang="zh-CN" altLang="en-US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zh-CN" altLang="en-US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、CH</a:t>
            </a:r>
            <a:r>
              <a:rPr lang="zh-CN" altLang="en-US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、C</a:t>
            </a:r>
            <a:r>
              <a:rPr lang="zh-CN" altLang="en-US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zh-CN" altLang="en-US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均属于饱和烃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3235" y="1844040"/>
            <a:ext cx="8273415" cy="3987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CH=CH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CH=CHCH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CH=CH</a:t>
            </a:r>
            <a:r>
              <a:rPr lang="en-US" altLang="zh-CN" sz="2000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均属于链状烃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83" name="图片 3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915" y="2313940"/>
            <a:ext cx="1231900" cy="502285"/>
          </a:xfrm>
          <a:prstGeom prst="rect">
            <a:avLst/>
          </a:prstGeom>
        </p:spPr>
      </p:pic>
      <p:pic>
        <p:nvPicPr>
          <p:cNvPr id="387" name="图片 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45" y="3120390"/>
            <a:ext cx="600710" cy="469265"/>
          </a:xfrm>
          <a:prstGeom prst="rect">
            <a:avLst/>
          </a:prstGeom>
        </p:spPr>
      </p:pic>
      <p:pic>
        <p:nvPicPr>
          <p:cNvPr id="388" name="图片 3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15" y="3128010"/>
            <a:ext cx="1417320" cy="480060"/>
          </a:xfrm>
          <a:prstGeom prst="rect">
            <a:avLst/>
          </a:prstGeom>
        </p:spPr>
      </p:pic>
      <p:pic>
        <p:nvPicPr>
          <p:cNvPr id="389" name="图片 3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885" y="3136900"/>
            <a:ext cx="1278890" cy="43243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5060315" y="313086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defTabSz="266700"/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均属于芳香烃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085" y="2498090"/>
            <a:ext cx="2750820" cy="31813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5410200" y="249777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defTabSz="266700"/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均属于不饱和烃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06120" y="942340"/>
            <a:ext cx="2454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</a:t>
            </a:r>
            <a:r>
              <a:rPr lang="zh-CN" altLang="en-US" sz="2000"/>
              <a:t>、判断正误</a:t>
            </a:r>
            <a:endParaRPr lang="zh-CN" altLang="en-US" sz="2000"/>
          </a:p>
        </p:txBody>
      </p:sp>
      <p:sp>
        <p:nvSpPr>
          <p:cNvPr id="49" name="文本框 48"/>
          <p:cNvSpPr txBox="1"/>
          <p:nvPr/>
        </p:nvSpPr>
        <p:spPr>
          <a:xfrm>
            <a:off x="483235" y="241744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83235" y="3108325"/>
            <a:ext cx="8026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75020" y="1374140"/>
            <a:ext cx="1062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548370" y="1807210"/>
            <a:ext cx="1062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623175" y="2468880"/>
            <a:ext cx="1062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37375" y="3112770"/>
            <a:ext cx="1062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00" name="图片 4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75" y="3892550"/>
            <a:ext cx="1689100" cy="52451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83235" y="3799205"/>
            <a:ext cx="8026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298950" y="3910965"/>
            <a:ext cx="53670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中所有原子不可能处于同一平面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01" name="图片 4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065" y="3851910"/>
            <a:ext cx="1096010" cy="434340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7943850" y="3910965"/>
            <a:ext cx="1062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48715" y="4802505"/>
            <a:ext cx="8201660" cy="39878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聚乙烯塑料和聚氯乙烯塑料都可制成薄膜,用于食品、药物的内包装材料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83235" y="4744085"/>
            <a:ext cx="8026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6</a:t>
            </a:r>
            <a:r>
              <a:rPr lang="zh-CN" altLang="en-US" sz="2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234170" y="4761865"/>
            <a:ext cx="1062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107315"/>
            <a:ext cx="5531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5</a:t>
            </a:r>
            <a:r>
              <a:rPr lang="zh-CN" altLang="en-US" sz="4000">
                <a:solidFill>
                  <a:srgbClr val="FF0000"/>
                </a:solidFill>
              </a:rPr>
              <a:t>月</a:t>
            </a:r>
            <a:r>
              <a:rPr lang="en-US" altLang="zh-CN" sz="4000">
                <a:solidFill>
                  <a:srgbClr val="FF0000"/>
                </a:solidFill>
              </a:rPr>
              <a:t>20</a:t>
            </a:r>
            <a:r>
              <a:rPr lang="zh-CN" altLang="en-US" sz="4000">
                <a:solidFill>
                  <a:srgbClr val="FF0000"/>
                </a:solidFill>
              </a:rPr>
              <a:t>日小早读</a:t>
            </a:r>
            <a:endParaRPr lang="zh-CN" altLang="en-US" sz="400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895" y="1052195"/>
            <a:ext cx="7795260" cy="40373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107315"/>
            <a:ext cx="5531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5</a:t>
            </a:r>
            <a:r>
              <a:rPr lang="zh-CN" altLang="en-US" sz="4000">
                <a:solidFill>
                  <a:srgbClr val="FF0000"/>
                </a:solidFill>
              </a:rPr>
              <a:t>月</a:t>
            </a:r>
            <a:r>
              <a:rPr lang="en-US" altLang="zh-CN" sz="4000">
                <a:solidFill>
                  <a:srgbClr val="FF0000"/>
                </a:solidFill>
              </a:rPr>
              <a:t>20</a:t>
            </a:r>
            <a:r>
              <a:rPr lang="zh-CN" altLang="en-US" sz="4000">
                <a:solidFill>
                  <a:srgbClr val="FF0000"/>
                </a:solidFill>
              </a:rPr>
              <a:t>日小早读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1180" y="906780"/>
            <a:ext cx="114598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/>
              <a:t>3</a:t>
            </a:r>
            <a:r>
              <a:rPr lang="zh-CN" altLang="en-US" sz="2000"/>
              <a:t>、已知乙醛的沸点为</a:t>
            </a:r>
            <a:r>
              <a:rPr lang="en-US" altLang="zh-CN" sz="2000"/>
              <a:t>20.8 </a:t>
            </a:r>
            <a:r>
              <a:rPr lang="en-US" altLang="en-US" sz="2000"/>
              <a:t>℃</a:t>
            </a:r>
            <a:r>
              <a:rPr lang="zh-CN" altLang="en-US" sz="2000"/>
              <a:t>。实验室可用如图所示装置完成乙醇到乙醛的转化。</a:t>
            </a:r>
            <a:endParaRPr lang="zh-CN" altLang="en-US" sz="2000"/>
          </a:p>
        </p:txBody>
      </p:sp>
      <p:pic>
        <p:nvPicPr>
          <p:cNvPr id="423" name="AHG2AR106.eps" descr="id:2147487500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315" y="1595120"/>
            <a:ext cx="3763645" cy="17119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4345" y="3571240"/>
            <a:ext cx="9814560" cy="21837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(1)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甲烧杯中盛装</a:t>
            </a:r>
            <a:r>
              <a:rPr lang="en-US" altLang="zh-CN" sz="1600" u="sng">
                <a:latin typeface="Times New Roman" panose="02020603050405020304"/>
                <a:ea typeface="宋体" panose="02010600030101010101" pitchFamily="2" charset="-122"/>
              </a:rPr>
              <a:t>             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填“热水”、“冷水”，下同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乙烧杯中盛装</a:t>
            </a:r>
            <a:r>
              <a:rPr lang="en-US" altLang="zh-CN" sz="1600" u="sng">
                <a:latin typeface="Times New Roman" panose="02020603050405020304"/>
                <a:ea typeface="宋体" panose="02010600030101010101" pitchFamily="2" charset="-122"/>
              </a:rPr>
              <a:t>            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 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。</a:t>
            </a:r>
            <a:endParaRPr lang="zh-CN" altLang="en-US" sz="160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(2)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集气瓶中收集到气体的主要成分是</a:t>
            </a:r>
            <a:r>
              <a:rPr lang="en-US" altLang="zh-CN" sz="1600" u="sng">
                <a:latin typeface="Times New Roman" panose="02020603050405020304"/>
                <a:ea typeface="宋体" panose="02010600030101010101" pitchFamily="2" charset="-122"/>
              </a:rPr>
              <a:t>              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。</a:t>
            </a:r>
            <a:endParaRPr lang="zh-CN" altLang="en-US" sz="160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写出乙醇发生催化氧化的化学方程式</a:t>
            </a:r>
            <a:r>
              <a:rPr lang="en-US" altLang="zh-CN" sz="1600" u="sng">
                <a:latin typeface="Times New Roman" panose="02020603050405020304"/>
                <a:ea typeface="宋体" panose="02010600030101010101" pitchFamily="2" charset="-122"/>
              </a:rPr>
              <a:t>                                                      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。</a:t>
            </a:r>
            <a:endParaRPr lang="zh-CN" altLang="en-US" sz="160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en-US" altLang="zh-CN" sz="1600"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</a:rPr>
              <a:t>请写出乙醇与钠反应的化学方程式</a:t>
            </a:r>
            <a:r>
              <a:rPr lang="en-US" altLang="zh-CN" sz="1600" u="sng">
                <a:latin typeface="Times New Roman" panose="02020603050405020304"/>
                <a:ea typeface="宋体" panose="02010600030101010101" pitchFamily="2" charset="-122"/>
                <a:sym typeface="+mn-ea"/>
              </a:rPr>
              <a:t>                                                       </a:t>
            </a:r>
            <a:r>
              <a:rPr lang="zh-CN" altLang="en-US" sz="1600">
                <a:latin typeface="Times New Roman" panose="02020603050405020304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1600">
                <a:latin typeface="Calibri" panose="020F0502020204030204"/>
                <a:ea typeface="宋体" panose="02010600030101010101" pitchFamily="2" charset="-122"/>
              </a:rPr>
              <a:t>若</a:t>
            </a:r>
            <a:r>
              <a:rPr lang="en-US" altLang="zh-CN" sz="1600">
                <a:latin typeface="Calibri" panose="020F0502020204030204"/>
                <a:ea typeface="Calibri" panose="020F0502020204030204"/>
              </a:rPr>
              <a:t>1.5mol</a:t>
            </a:r>
            <a:r>
              <a:rPr lang="zh-CN" altLang="en-US" sz="1600">
                <a:latin typeface="Calibri" panose="020F0502020204030204"/>
                <a:ea typeface="宋体" panose="02010600030101010101" pitchFamily="2" charset="-122"/>
              </a:rPr>
              <a:t>某醇与足量的钠充分反应后得到标况下气体</a:t>
            </a:r>
            <a:r>
              <a:rPr lang="en-US" altLang="zh-CN" sz="1600">
                <a:latin typeface="Calibri" panose="020F0502020204030204"/>
                <a:ea typeface="Calibri" panose="020F0502020204030204"/>
              </a:rPr>
              <a:t>33.6L</a:t>
            </a:r>
            <a:r>
              <a:rPr lang="zh-CN" altLang="en-US" sz="1600">
                <a:latin typeface="Calibri" panose="020F0502020204030204"/>
                <a:ea typeface="宋体" panose="02010600030101010101" pitchFamily="2" charset="-122"/>
              </a:rPr>
              <a:t>，则</a:t>
            </a:r>
            <a:r>
              <a:rPr lang="en-US" altLang="zh-CN" sz="1600">
                <a:latin typeface="Calibri" panose="020F0502020204030204"/>
                <a:ea typeface="Calibri" panose="020F0502020204030204"/>
              </a:rPr>
              <a:t>1</a:t>
            </a:r>
            <a:r>
              <a:rPr lang="zh-CN" altLang="en-US" sz="1600">
                <a:latin typeface="Calibri" panose="020F0502020204030204"/>
                <a:ea typeface="宋体" panose="02010600030101010101" pitchFamily="2" charset="-122"/>
              </a:rPr>
              <a:t>分子该醇中含有</a:t>
            </a:r>
            <a:r>
              <a:rPr lang="en-US" altLang="zh-CN" sz="1600" u="sng">
                <a:latin typeface="Calibri" panose="020F0502020204030204"/>
                <a:ea typeface="宋体" panose="02010600030101010101" pitchFamily="2" charset="-122"/>
              </a:rPr>
              <a:t>        </a:t>
            </a:r>
            <a:r>
              <a:rPr lang="zh-CN" altLang="en-US" sz="1600">
                <a:latin typeface="Calibri" panose="020F0502020204030204"/>
                <a:ea typeface="宋体" panose="02010600030101010101" pitchFamily="2" charset="-122"/>
              </a:rPr>
              <a:t>个羟基。</a:t>
            </a:r>
            <a:endParaRPr lang="zh-CN" altLang="en-US" sz="16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16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107315"/>
            <a:ext cx="5531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5</a:t>
            </a:r>
            <a:r>
              <a:rPr lang="zh-CN" altLang="en-US" sz="4000">
                <a:solidFill>
                  <a:srgbClr val="FF0000"/>
                </a:solidFill>
              </a:rPr>
              <a:t>月</a:t>
            </a:r>
            <a:r>
              <a:rPr lang="en-US" altLang="zh-CN" sz="4000">
                <a:solidFill>
                  <a:srgbClr val="FF0000"/>
                </a:solidFill>
              </a:rPr>
              <a:t>20</a:t>
            </a:r>
            <a:r>
              <a:rPr lang="zh-CN" altLang="en-US" sz="4000">
                <a:solidFill>
                  <a:srgbClr val="FF0000"/>
                </a:solidFill>
              </a:rPr>
              <a:t>日小早读（</a:t>
            </a:r>
            <a:r>
              <a:rPr lang="zh-CN" altLang="en-US" sz="4000">
                <a:solidFill>
                  <a:srgbClr val="FF0000"/>
                </a:solidFill>
              </a:rPr>
              <a:t>答案）</a:t>
            </a:r>
            <a:endParaRPr lang="zh-CN" altLang="en-US" sz="400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38269"/>
          <a:stretch>
            <a:fillRect/>
          </a:stretch>
        </p:blipFill>
        <p:spPr>
          <a:xfrm>
            <a:off x="715645" y="1085850"/>
            <a:ext cx="6530975" cy="537781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8183"/>
</p:tagLst>
</file>

<file path=ppt/tags/tag10.xml><?xml version="1.0" encoding="utf-8"?>
<p:tagLst xmlns:p="http://schemas.openxmlformats.org/presentationml/2006/main">
  <p:tag name="AS_UNIQUEID" val="8193"/>
</p:tagLst>
</file>

<file path=ppt/tags/tag11.xml><?xml version="1.0" encoding="utf-8"?>
<p:tagLst xmlns:p="http://schemas.openxmlformats.org/presentationml/2006/main">
  <p:tag name="AS_UNIQUEID" val="8194"/>
</p:tagLst>
</file>

<file path=ppt/tags/tag12.xml><?xml version="1.0" encoding="utf-8"?>
<p:tagLst xmlns:p="http://schemas.openxmlformats.org/presentationml/2006/main">
  <p:tag name="AS_UNIQUEID" val="232"/>
  <p:tag name="KSO_WM_BEAUTIFY_FLAG" val=""/>
</p:tagLst>
</file>

<file path=ppt/tags/tag13.xml><?xml version="1.0" encoding="utf-8"?>
<p:tagLst xmlns:p="http://schemas.openxmlformats.org/presentationml/2006/main">
  <p:tag name="AS_UNIQUEID" val="8202"/>
</p:tagLst>
</file>

<file path=ppt/tags/tag14.xml><?xml version="1.0" encoding="utf-8"?>
<p:tagLst xmlns:p="http://schemas.openxmlformats.org/presentationml/2006/main">
  <p:tag name="AS_UNIQUEID" val="8203"/>
</p:tagLst>
</file>

<file path=ppt/tags/tag15.xml><?xml version="1.0" encoding="utf-8"?>
<p:tagLst xmlns:p="http://schemas.openxmlformats.org/presentationml/2006/main">
  <p:tag name="AS_UNIQUEID" val="8204"/>
</p:tagLst>
</file>

<file path=ppt/tags/tag16.xml><?xml version="1.0" encoding="utf-8"?>
<p:tagLst xmlns:p="http://schemas.openxmlformats.org/presentationml/2006/main">
  <p:tag name="AS_UNIQUEID" val="8205"/>
</p:tagLst>
</file>

<file path=ppt/tags/tag17.xml><?xml version="1.0" encoding="utf-8"?>
<p:tagLst xmlns:p="http://schemas.openxmlformats.org/presentationml/2006/main">
  <p:tag name="AS_UNIQUEID" val="8206"/>
</p:tagLst>
</file>

<file path=ppt/tags/tag18.xml><?xml version="1.0" encoding="utf-8"?>
<p:tagLst xmlns:p="http://schemas.openxmlformats.org/presentationml/2006/main">
  <p:tag name="AS_UNIQUEID" val="8207"/>
</p:tagLst>
</file>

<file path=ppt/tags/tag19.xml><?xml version="1.0" encoding="utf-8"?>
<p:tagLst xmlns:p="http://schemas.openxmlformats.org/presentationml/2006/main">
  <p:tag name="AS_UNIQUEID" val="8208"/>
</p:tagLst>
</file>

<file path=ppt/tags/tag2.xml><?xml version="1.0" encoding="utf-8"?>
<p:tagLst xmlns:p="http://schemas.openxmlformats.org/presentationml/2006/main">
  <p:tag name="AS_UNIQUEID" val="8184"/>
</p:tagLst>
</file>

<file path=ppt/tags/tag20.xml><?xml version="1.0" encoding="utf-8"?>
<p:tagLst xmlns:p="http://schemas.openxmlformats.org/presentationml/2006/main">
  <p:tag name="AS_UNIQUEID" val="8209"/>
</p:tagLst>
</file>

<file path=ppt/tags/tag21.xml><?xml version="1.0" encoding="utf-8"?>
<p:tagLst xmlns:p="http://schemas.openxmlformats.org/presentationml/2006/main">
  <p:tag name="AS_UNIQUEID" val="8210"/>
</p:tagLst>
</file>

<file path=ppt/tags/tag22.xml><?xml version="1.0" encoding="utf-8"?>
<p:tagLst xmlns:p="http://schemas.openxmlformats.org/presentationml/2006/main">
  <p:tag name="AS_UNIQUEID" val="8212"/>
</p:tagLst>
</file>

<file path=ppt/tags/tag23.xml><?xml version="1.0" encoding="utf-8"?>
<p:tagLst xmlns:p="http://schemas.openxmlformats.org/presentationml/2006/main">
  <p:tag name="AS_UNIQUEID" val="8213"/>
</p:tagLst>
</file>

<file path=ppt/tags/tag24.xml><?xml version="1.0" encoding="utf-8"?>
<p:tagLst xmlns:p="http://schemas.openxmlformats.org/presentationml/2006/main">
  <p:tag name="AS_UNIQUEID" val="8214"/>
</p:tagLst>
</file>

<file path=ppt/tags/tag25.xml><?xml version="1.0" encoding="utf-8"?>
<p:tagLst xmlns:p="http://schemas.openxmlformats.org/presentationml/2006/main">
  <p:tag name="AS_UNIQUEID" val="8215"/>
</p:tagLst>
</file>

<file path=ppt/tags/tag26.xml><?xml version="1.0" encoding="utf-8"?>
<p:tagLst xmlns:p="http://schemas.openxmlformats.org/presentationml/2006/main">
  <p:tag name="AS_UNIQUEID" val="8216"/>
</p:tagLst>
</file>

<file path=ppt/tags/tag27.xml><?xml version="1.0" encoding="utf-8"?>
<p:tagLst xmlns:p="http://schemas.openxmlformats.org/presentationml/2006/main">
  <p:tag name="AS_UNIQUEID" val="2820"/>
</p:tagLst>
</file>

<file path=ppt/tags/tag28.xml><?xml version="1.0" encoding="utf-8"?>
<p:tagLst xmlns:p="http://schemas.openxmlformats.org/presentationml/2006/main">
  <p:tag name="AS_UNIQUEID" val="2821"/>
</p:tagLst>
</file>

<file path=ppt/tags/tag29.xml><?xml version="1.0" encoding="utf-8"?>
<p:tagLst xmlns:p="http://schemas.openxmlformats.org/presentationml/2006/main">
  <p:tag name="AS_UNIQUEID" val="2822"/>
</p:tagLst>
</file>

<file path=ppt/tags/tag3.xml><?xml version="1.0" encoding="utf-8"?>
<p:tagLst xmlns:p="http://schemas.openxmlformats.org/presentationml/2006/main">
  <p:tag name="AS_UNIQUEID" val="8185"/>
</p:tagLst>
</file>

<file path=ppt/tags/tag30.xml><?xml version="1.0" encoding="utf-8"?>
<p:tagLst xmlns:p="http://schemas.openxmlformats.org/presentationml/2006/main">
  <p:tag name="AS_UNIQUEID" val="2823"/>
</p:tagLst>
</file>

<file path=ppt/tags/tag31.xml><?xml version="1.0" encoding="utf-8"?>
<p:tagLst xmlns:p="http://schemas.openxmlformats.org/presentationml/2006/main">
  <p:tag name="AS_UNIQUEID" val="2825"/>
</p:tagLst>
</file>

<file path=ppt/tags/tag32.xml><?xml version="1.0" encoding="utf-8"?>
<p:tagLst xmlns:p="http://schemas.openxmlformats.org/presentationml/2006/main">
  <p:tag name="AS_UNIQUEID" val="2826"/>
</p:tagLst>
</file>

<file path=ppt/tags/tag33.xml><?xml version="1.0" encoding="utf-8"?>
<p:tagLst xmlns:p="http://schemas.openxmlformats.org/presentationml/2006/main">
  <p:tag name="AS_UNIQUEID" val="2827"/>
</p:tagLst>
</file>

<file path=ppt/tags/tag34.xml><?xml version="1.0" encoding="utf-8"?>
<p:tagLst xmlns:p="http://schemas.openxmlformats.org/presentationml/2006/main">
  <p:tag name="AS_UNIQUEID" val="2828"/>
</p:tagLst>
</file>

<file path=ppt/tags/tag35.xml><?xml version="1.0" encoding="utf-8"?>
<p:tagLst xmlns:p="http://schemas.openxmlformats.org/presentationml/2006/main">
  <p:tag name="AS_UNIQUEID" val="2835"/>
</p:tagLst>
</file>

<file path=ppt/tags/tag36.xml><?xml version="1.0" encoding="utf-8"?>
<p:tagLst xmlns:p="http://schemas.openxmlformats.org/presentationml/2006/main">
  <p:tag name="AS_UNIQUEID" val="2836"/>
</p:tagLst>
</file>

<file path=ppt/tags/tag37.xml><?xml version="1.0" encoding="utf-8"?>
<p:tagLst xmlns:p="http://schemas.openxmlformats.org/presentationml/2006/main">
  <p:tag name="AS_UNIQUEID" val="2837"/>
</p:tagLst>
</file>

<file path=ppt/tags/tag38.xml><?xml version="1.0" encoding="utf-8"?>
<p:tagLst xmlns:p="http://schemas.openxmlformats.org/presentationml/2006/main">
  <p:tag name="AS_UNIQUEID" val="2838"/>
</p:tagLst>
</file>

<file path=ppt/tags/tag39.xml><?xml version="1.0" encoding="utf-8"?>
<p:tagLst xmlns:p="http://schemas.openxmlformats.org/presentationml/2006/main">
  <p:tag name="AS_UNIQUEID" val="2840"/>
</p:tagLst>
</file>

<file path=ppt/tags/tag4.xml><?xml version="1.0" encoding="utf-8"?>
<p:tagLst xmlns:p="http://schemas.openxmlformats.org/presentationml/2006/main">
  <p:tag name="AS_UNIQUEID" val="8186"/>
</p:tagLst>
</file>

<file path=ppt/tags/tag40.xml><?xml version="1.0" encoding="utf-8"?>
<p:tagLst xmlns:p="http://schemas.openxmlformats.org/presentationml/2006/main">
  <p:tag name="AS_UNIQUEID" val="2841"/>
</p:tagLst>
</file>

<file path=ppt/tags/tag41.xml><?xml version="1.0" encoding="utf-8"?>
<p:tagLst xmlns:p="http://schemas.openxmlformats.org/presentationml/2006/main">
  <p:tag name="AS_UNIQUEID" val="2842"/>
</p:tagLst>
</file>

<file path=ppt/tags/tag42.xml><?xml version="1.0" encoding="utf-8"?>
<p:tagLst xmlns:p="http://schemas.openxmlformats.org/presentationml/2006/main">
  <p:tag name="AS_UNIQUEID" val="2843"/>
</p:tagLst>
</file>

<file path=ppt/tags/tag43.xml><?xml version="1.0" encoding="utf-8"?>
<p:tagLst xmlns:p="http://schemas.openxmlformats.org/presentationml/2006/main">
  <p:tag name="AS_UNIQUEID" val="2845"/>
</p:tagLst>
</file>

<file path=ppt/tags/tag44.xml><?xml version="1.0" encoding="utf-8"?>
<p:tagLst xmlns:p="http://schemas.openxmlformats.org/presentationml/2006/main">
  <p:tag name="AS_UNIQUEID" val="2846"/>
</p:tagLst>
</file>

<file path=ppt/tags/tag45.xml><?xml version="1.0" encoding="utf-8"?>
<p:tagLst xmlns:p="http://schemas.openxmlformats.org/presentationml/2006/main">
  <p:tag name="AS_UNIQUEID" val="2848"/>
</p:tagLst>
</file>

<file path=ppt/tags/tag46.xml><?xml version="1.0" encoding="utf-8"?>
<p:tagLst xmlns:p="http://schemas.openxmlformats.org/presentationml/2006/main">
  <p:tag name="AS_UNIQUEID" val="2849"/>
</p:tagLst>
</file>

<file path=ppt/tags/tag47.xml><?xml version="1.0" encoding="utf-8"?>
<p:tagLst xmlns:p="http://schemas.openxmlformats.org/presentationml/2006/main">
  <p:tag name="AS_UNIQUEID" val="8226"/>
</p:tagLst>
</file>

<file path=ppt/tags/tag48.xml><?xml version="1.0" encoding="utf-8"?>
<p:tagLst xmlns:p="http://schemas.openxmlformats.org/presentationml/2006/main">
  <p:tag name="AS_UNIQUEID" val="8227"/>
</p:tagLst>
</file>

<file path=ppt/tags/tag49.xml><?xml version="1.0" encoding="utf-8"?>
<p:tagLst xmlns:p="http://schemas.openxmlformats.org/presentationml/2006/main">
  <p:tag name="AS_UNIQUEID" val="8228"/>
</p:tagLst>
</file>

<file path=ppt/tags/tag5.xml><?xml version="1.0" encoding="utf-8"?>
<p:tagLst xmlns:p="http://schemas.openxmlformats.org/presentationml/2006/main">
  <p:tag name="AS_UNIQUEID" val="8187"/>
</p:tagLst>
</file>

<file path=ppt/tags/tag6.xml><?xml version="1.0" encoding="utf-8"?>
<p:tagLst xmlns:p="http://schemas.openxmlformats.org/presentationml/2006/main">
  <p:tag name="AS_UNIQUEID" val="8188"/>
</p:tagLst>
</file>

<file path=ppt/tags/tag7.xml><?xml version="1.0" encoding="utf-8"?>
<p:tagLst xmlns:p="http://schemas.openxmlformats.org/presentationml/2006/main">
  <p:tag name="AS_UNIQUEID" val="8189"/>
</p:tagLst>
</file>

<file path=ppt/tags/tag8.xml><?xml version="1.0" encoding="utf-8"?>
<p:tagLst xmlns:p="http://schemas.openxmlformats.org/presentationml/2006/main">
  <p:tag name="AS_UNIQUEID" val="8190"/>
</p:tagLst>
</file>

<file path=ppt/tags/tag9.xml><?xml version="1.0" encoding="utf-8"?>
<p:tagLst xmlns:p="http://schemas.openxmlformats.org/presentationml/2006/main">
  <p:tag name="AS_UNIQUEID" val="8192"/>
</p:tagLst>
</file>

<file path=ppt/theme/theme1.xml><?xml version="1.0" encoding="utf-8"?>
<a:theme xmlns:a="http://schemas.openxmlformats.org/drawingml/2006/main" name="A000120141119A01PPBG">
  <a:themeElements>
    <a:clrScheme name="自定义 172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C15011"/>
      </a:accent1>
      <a:accent2>
        <a:srgbClr val="92944E"/>
      </a:accent2>
      <a:accent3>
        <a:srgbClr val="CDAF31"/>
      </a:accent3>
      <a:accent4>
        <a:srgbClr val="618499"/>
      </a:accent4>
      <a:accent5>
        <a:srgbClr val="047BCC"/>
      </a:accent5>
      <a:accent6>
        <a:srgbClr val="7EC234"/>
      </a:accent6>
      <a:hlink>
        <a:srgbClr val="800000"/>
      </a:hlink>
      <a:folHlink>
        <a:srgbClr val="D3A219"/>
      </a:folHlink>
    </a:clrScheme>
    <a:fontScheme name="微软雅黑">
      <a:majorFont>
        <a:latin typeface="Arial"/>
        <a:ea typeface="微软雅黑"/>
        <a:cs typeface="Arial"/>
      </a:majorFont>
      <a:minorFont>
        <a:latin typeface="Arial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宽屏</PresentationFormat>
  <Paragraphs>50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华文中宋</vt:lpstr>
      <vt:lpstr>思源黑体 CN Medium</vt:lpstr>
      <vt:lpstr>幼圆</vt:lpstr>
      <vt:lpstr>Times New Roman</vt:lpstr>
      <vt:lpstr>Times New Roman</vt:lpstr>
      <vt:lpstr>Calibri</vt:lpstr>
      <vt:lpstr>NEU-BZ-S92</vt:lpstr>
      <vt:lpstr>Segoe Print</vt:lpstr>
      <vt:lpstr>方正书宋_GBK</vt:lpstr>
      <vt:lpstr>微软雅黑</vt:lpstr>
      <vt:lpstr>Arial Unicode MS</vt:lpstr>
      <vt:lpstr>黑体</vt:lpstr>
      <vt:lpstr>方正宝黑体 简 Medium</vt:lpstr>
      <vt:lpstr>方正幼线_GBK</vt:lpstr>
      <vt:lpstr>Nirmala UI</vt:lpstr>
      <vt:lpstr>幼圆</vt:lpstr>
      <vt:lpstr>A000120141119A01PPBG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mock</cp:lastModifiedBy>
  <cp:revision>28</cp:revision>
  <dcterms:created xsi:type="dcterms:W3CDTF">2023-08-09T12:44:00Z</dcterms:created>
  <dcterms:modified xsi:type="dcterms:W3CDTF">2026-05-14T07:23:53Z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1B62C983EA344D56B74D9074FD039F81_12</vt:lpwstr>
  </property>
</Properties>
</file>