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88" r:id="rId3"/>
    <p:sldId id="289" r:id="rId4"/>
    <p:sldId id="290" r:id="rId5"/>
    <p:sldId id="29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52.xml"/><Relationship Id="rId26" Type="http://schemas.openxmlformats.org/officeDocument/2006/relationships/tags" Target="../tags/tag51.xml"/><Relationship Id="rId25" Type="http://schemas.openxmlformats.org/officeDocument/2006/relationships/tags" Target="../tags/tag50.xml"/><Relationship Id="rId24" Type="http://schemas.openxmlformats.org/officeDocument/2006/relationships/tags" Target="../tags/tag49.xml"/><Relationship Id="rId23" Type="http://schemas.openxmlformats.org/officeDocument/2006/relationships/tags" Target="../tags/tag48.xml"/><Relationship Id="rId22" Type="http://schemas.openxmlformats.org/officeDocument/2006/relationships/tags" Target="../tags/tag47.xml"/><Relationship Id="rId21" Type="http://schemas.openxmlformats.org/officeDocument/2006/relationships/tags" Target="../tags/tag46.xml"/><Relationship Id="rId20" Type="http://schemas.openxmlformats.org/officeDocument/2006/relationships/tags" Target="../tags/tag45.xml"/><Relationship Id="rId2" Type="http://schemas.openxmlformats.org/officeDocument/2006/relationships/tags" Target="../tags/tag27.xml"/><Relationship Id="rId19" Type="http://schemas.openxmlformats.org/officeDocument/2006/relationships/tags" Target="../tags/tag44.xml"/><Relationship Id="rId18" Type="http://schemas.openxmlformats.org/officeDocument/2006/relationships/tags" Target="../tags/tag43.xml"/><Relationship Id="rId17" Type="http://schemas.openxmlformats.org/officeDocument/2006/relationships/tags" Target="../tags/tag42.xml"/><Relationship Id="rId16" Type="http://schemas.openxmlformats.org/officeDocument/2006/relationships/tags" Target="../tags/tag41.xml"/><Relationship Id="rId15" Type="http://schemas.openxmlformats.org/officeDocument/2006/relationships/tags" Target="../tags/tag40.xml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28</a:t>
            </a:r>
            <a:r>
              <a:rPr lang="zh-CN" altLang="en-US"/>
              <a:t>日（周</a:t>
            </a:r>
            <a:r>
              <a:rPr lang="zh-CN" altLang="en-US"/>
              <a:t>六）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835" y="901700"/>
            <a:ext cx="1202880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读记必修二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2.2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基因在染色体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上（教材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29-32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页）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萨顿假说的内容，依据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2.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能够用假说演绎法说出摩尔根的果蝇杂交实验探究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历程。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3.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掌握基因在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X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染色体上时，相关基因型的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书写。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4.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知道分离定律，自由组合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定律的现代解释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 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错题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graphicFrame>
        <p:nvGraphicFramePr>
          <p:cNvPr id="52" name="内容占位符 51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342265" y="1242060"/>
          <a:ext cx="4809490" cy="4818380"/>
        </p:xfrm>
        <a:graphic>
          <a:graphicData uri="http://schemas.openxmlformats.org/drawingml/2006/table">
            <a:tbl>
              <a:tblPr/>
              <a:tblGrid>
                <a:gridCol w="672465"/>
                <a:gridCol w="600075"/>
                <a:gridCol w="1303020"/>
                <a:gridCol w="2233930"/>
              </a:tblGrid>
              <a:tr h="680720">
                <a:tc gridSpan="2">
                  <a:txBody>
                    <a:bodyPr wrap="square"/>
                    <a:lstStyle/>
                    <a:p>
                      <a:pPr marL="0" lvl="0" indent="0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       比较项目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 w="12700" cap="rnd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CEFC8"/>
                    </a:solidFill>
                  </a:tcPr>
                </a:tc>
                <a:tc h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 w="12700" cap="rnd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基因的行为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FC8"/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染色体的行为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FC8"/>
                    </a:solidFill>
                  </a:tcPr>
                </a:tc>
              </a:tr>
              <a:tr h="1062355">
                <a:tc grid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生殖过程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 hMerge="1"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r>
                        <a:rPr lang="zh-CN" altLang="en-US" sz="18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基因在杂交过程中保持</a:t>
                      </a:r>
                      <a:r>
                        <a:rPr lang="en-US" altLang="zh-CN" sz="18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______</a:t>
                      </a:r>
                      <a:r>
                        <a:rPr lang="zh-CN" altLang="en-US" sz="18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和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_____________</a:t>
                      </a:r>
                      <a:endParaRPr lang="en-US" altLang="zh-CN" sz="1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0755">
                <a:tc row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存在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体细胞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成对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0085"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配子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 grid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体细胞中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来源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 hMerge="1"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r>
                        <a:rPr lang="en-US" altLang="zh-CN" sz="1800" b="1" u="sng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</a:t>
                      </a:r>
                      <a:endParaRPr lang="en-US" altLang="zh-CN" sz="1800" b="1" u="sng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同源染色体一条来自父方，一条来自母方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0865">
                <a:tc grid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形成配子时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 hMerge="1"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0" y="843280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</a:t>
            </a: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萨顿的假说的表现，完成表格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90820" y="904875"/>
            <a:ext cx="609600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Times New Roman" panose="02020603050405020304" pitchFamily="18" charset="0"/>
              </a:rPr>
              <a:t>如果控制白眼的基因在</a:t>
            </a:r>
            <a:r>
              <a:rPr lang="en-US" altLang="zh-CN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Times New Roman" panose="02020603050405020304" pitchFamily="18" charset="0"/>
              </a:rPr>
              <a:t>X</a:t>
            </a:r>
            <a:r>
              <a:rPr lang="zh-CN" altLang="en-US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Times New Roman" panose="02020603050405020304" pitchFamily="18" charset="0"/>
              </a:rPr>
              <a:t>染色体上，而</a:t>
            </a:r>
            <a:r>
              <a:rPr lang="en-US" altLang="zh-CN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Times New Roman" panose="02020603050405020304" pitchFamily="18" charset="0"/>
              </a:rPr>
              <a:t>Y</a:t>
            </a:r>
            <a:r>
              <a:rPr lang="zh-CN" altLang="en-US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Times New Roman" panose="02020603050405020304" pitchFamily="18" charset="0"/>
              </a:rPr>
              <a:t>染色体上不含它的等位基因。</a:t>
            </a:r>
            <a:r>
              <a:rPr lang="zh-CN" altLang="en-US" sz="28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果蝇杂交实验的遗传图解</a:t>
            </a:r>
            <a:endParaRPr lang="zh-CN" altLang="en-US" sz="2800" b="1">
              <a:solidFill>
                <a:schemeClr val="tx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graphicFrame>
        <p:nvGraphicFramePr>
          <p:cNvPr id="52" name="内容占位符 51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618092" y="1196752"/>
          <a:ext cx="10972800" cy="4226560"/>
        </p:xfrm>
        <a:graphic>
          <a:graphicData uri="http://schemas.openxmlformats.org/drawingml/2006/table">
            <a:tbl>
              <a:tblPr/>
              <a:tblGrid>
                <a:gridCol w="915035"/>
                <a:gridCol w="1409700"/>
                <a:gridCol w="3569970"/>
                <a:gridCol w="5078095"/>
              </a:tblGrid>
              <a:tr h="840105">
                <a:tc gridSpan="2">
                  <a:txBody>
                    <a:bodyPr wrap="square"/>
                    <a:lstStyle/>
                    <a:p>
                      <a:pPr marL="0" lvl="0" indent="0">
                        <a:buNone/>
                      </a:pP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       比较项目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 w="12700" cap="rnd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CCEFC8"/>
                    </a:solidFill>
                  </a:tcPr>
                </a:tc>
                <a:tc h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 w="12700" cap="rnd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基因的行为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FC8"/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染色体的行为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FC8"/>
                    </a:solidFill>
                  </a:tcPr>
                </a:tc>
              </a:tr>
              <a:tr h="808990">
                <a:tc grid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生殖过程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 hMerge="1"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330">
                <a:tc row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存在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体细胞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配子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0105">
                <a:tc grid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体细胞中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来源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 hMerge="1"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r>
                        <a:rPr lang="en-US" altLang="zh-CN" sz="2400" b="1" u="sng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</a:t>
                      </a:r>
                      <a:endParaRPr lang="en-US" altLang="zh-CN" sz="2400" b="1" u="sng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9305">
                <a:tc gridSpan="2">
                  <a:txBody>
                    <a:bodyPr wrap="square"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形成配子时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B68C">
                        <a:alpha val="10000"/>
                      </a:srgbClr>
                    </a:solidFill>
                  </a:tcPr>
                </a:tc>
                <a:tc hMerge="1"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/>
                    <a:p>
                      <a:pPr marL="0" lvl="0" indent="0" algn="l"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" name="文本框 52"/>
          <p:cNvSpPr txBox="1"/>
          <p:nvPr>
            <p:custDataLst>
              <p:tags r:id="rId2"/>
            </p:custDataLst>
          </p:nvPr>
        </p:nvSpPr>
        <p:spPr>
          <a:xfrm>
            <a:off x="3300095" y="2108835"/>
            <a:ext cx="30359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基因在杂交过程中保持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完整性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独立性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3"/>
            </p:custDataLst>
          </p:nvPr>
        </p:nvSpPr>
        <p:spPr>
          <a:xfrm>
            <a:off x="6824345" y="2108835"/>
            <a:ext cx="42576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染色体在配子形成和受精过程中，也有相对稳定的形态结构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4"/>
            </p:custDataLst>
          </p:nvPr>
        </p:nvSpPr>
        <p:spPr>
          <a:xfrm>
            <a:off x="3828415" y="2962275"/>
            <a:ext cx="11817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成对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6" name="文本框 55"/>
          <p:cNvSpPr txBox="1"/>
          <p:nvPr>
            <p:custDataLst>
              <p:tags r:id="rId5"/>
            </p:custDataLst>
          </p:nvPr>
        </p:nvSpPr>
        <p:spPr>
          <a:xfrm>
            <a:off x="7898130" y="2938780"/>
            <a:ext cx="11817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成对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6"/>
            </p:custDataLst>
          </p:nvPr>
        </p:nvSpPr>
        <p:spPr>
          <a:xfrm>
            <a:off x="3206750" y="3446145"/>
            <a:ext cx="30645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只有成对基因中一个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8" name="文本框 57"/>
          <p:cNvSpPr txBox="1"/>
          <p:nvPr>
            <p:custDataLst>
              <p:tags r:id="rId7"/>
            </p:custDataLst>
          </p:nvPr>
        </p:nvSpPr>
        <p:spPr>
          <a:xfrm>
            <a:off x="6936740" y="3399155"/>
            <a:ext cx="32550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只有成对染色体中一条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文本框 58"/>
          <p:cNvSpPr txBox="1"/>
          <p:nvPr>
            <p:custDataLst>
              <p:tags r:id="rId8"/>
            </p:custDataLst>
          </p:nvPr>
        </p:nvSpPr>
        <p:spPr>
          <a:xfrm>
            <a:off x="3300095" y="3925570"/>
            <a:ext cx="307657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>
              <a:lnSpc>
                <a:spcPct val="90000"/>
              </a:lnSpc>
              <a:buNone/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成对的基因一个来自父方，一个来自母方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0" name="文本框 59"/>
          <p:cNvSpPr txBox="1"/>
          <p:nvPr>
            <p:custDataLst>
              <p:tags r:id="rId9"/>
            </p:custDataLst>
          </p:nvPr>
        </p:nvSpPr>
        <p:spPr>
          <a:xfrm>
            <a:off x="6824345" y="4128770"/>
            <a:ext cx="29825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同源染色体也是如此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10"/>
            </p:custDataLst>
          </p:nvPr>
        </p:nvSpPr>
        <p:spPr>
          <a:xfrm>
            <a:off x="3220720" y="4780280"/>
            <a:ext cx="315849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等位基因分离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90000"/>
              </a:lnSpc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非等位基因自由组合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2" name="文本框 61"/>
          <p:cNvSpPr txBox="1"/>
          <p:nvPr>
            <p:custDataLst>
              <p:tags r:id="rId11"/>
            </p:custDataLst>
          </p:nvPr>
        </p:nvSpPr>
        <p:spPr>
          <a:xfrm>
            <a:off x="6824345" y="4780280"/>
            <a:ext cx="378777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减数分裂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Ⅰ</a:t>
            </a:r>
            <a:r>
              <a:rPr lang="zh-CN" altLang="en-US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的后期同源染色体分开，非同源染色体自由组合</a:t>
            </a:r>
            <a:endParaRPr lang="zh-CN" altLang="en-US" sz="2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548432" y="843756"/>
            <a:ext cx="2611755" cy="47053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红眼（</a:t>
            </a:r>
            <a:r>
              <a:rPr lang="zh-CN" altLang="en-US" sz="2400" b="1">
                <a:latin typeface="+mn-ea"/>
                <a:ea typeface="+mn-ea"/>
              </a:rPr>
              <a:t>雌</a:t>
            </a:r>
            <a:r>
              <a:rPr lang="zh-CN" altLang="zh-CN" sz="2400" b="1">
                <a:latin typeface="+mn-ea"/>
                <a:ea typeface="+mn-ea"/>
              </a:rPr>
              <a:t>）</a:t>
            </a:r>
            <a:endParaRPr lang="zh-CN" altLang="zh-CN" sz="2400" b="1">
              <a:latin typeface="+mn-ea"/>
              <a:ea typeface="+mn-ea"/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253917" y="850419"/>
            <a:ext cx="373079" cy="53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</a:rPr>
              <a:t>×</a:t>
            </a:r>
            <a:endParaRPr lang="zh-CN" altLang="zh-CN" sz="2800" b="1">
              <a:latin typeface="+mn-ea"/>
              <a:ea typeface="+mn-ea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22161" y="843756"/>
            <a:ext cx="2423160" cy="4705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Y白眼（</a:t>
            </a:r>
            <a:r>
              <a:rPr lang="zh-CN" altLang="en-US" sz="2400" b="1">
                <a:latin typeface="+mn-ea"/>
                <a:ea typeface="+mn-ea"/>
              </a:rPr>
              <a:t>雄</a:t>
            </a:r>
            <a:r>
              <a:rPr lang="zh-CN" altLang="zh-CN" sz="2400" b="1">
                <a:latin typeface="+mn-ea"/>
                <a:ea typeface="+mn-ea"/>
              </a:rPr>
              <a:t>）</a:t>
            </a:r>
            <a:endParaRPr lang="zh-CN" altLang="zh-CN" sz="2400" b="1">
              <a:latin typeface="+mn-ea"/>
              <a:ea typeface="+mn-ea"/>
            </a:endParaRPr>
          </a:p>
        </p:txBody>
      </p:sp>
      <p:sp>
        <p:nvSpPr>
          <p:cNvPr id="35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H="1">
            <a:off x="6854404" y="1315749"/>
            <a:ext cx="0" cy="28796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393" tIns="51197" rIns="102393" bIns="51197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3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9194602" y="1297780"/>
            <a:ext cx="569595" cy="43688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393" tIns="51197" rIns="102393" bIns="51197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56181" y="1603454"/>
            <a:ext cx="797090" cy="5321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</a:rPr>
              <a:t>X</a:t>
            </a:r>
            <a:r>
              <a:rPr lang="zh-CN" altLang="zh-CN" sz="2800" b="1" baseline="30000">
                <a:latin typeface="+mn-ea"/>
                <a:ea typeface="+mn-ea"/>
              </a:rPr>
              <a:t>W</a:t>
            </a:r>
            <a:endParaRPr lang="zh-CN" altLang="zh-CN" sz="2800" b="1">
              <a:latin typeface="+mn-ea"/>
              <a:ea typeface="+mn-ea"/>
            </a:endParaRPr>
          </a:p>
        </p:txBody>
      </p:sp>
      <p:sp>
        <p:nvSpPr>
          <p:cNvPr id="38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291246" y="1734660"/>
            <a:ext cx="628650" cy="5321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</a:rPr>
              <a:t>Y</a:t>
            </a:r>
            <a:endParaRPr lang="zh-CN" altLang="zh-CN" sz="2800" b="1">
              <a:latin typeface="+mn-ea"/>
              <a:ea typeface="+mn-ea"/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722162" y="1734660"/>
            <a:ext cx="780415" cy="5321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</a:rPr>
              <a:t>X</a:t>
            </a:r>
            <a:r>
              <a:rPr lang="zh-CN" altLang="zh-CN" sz="2800" b="1" baseline="30000">
                <a:latin typeface="+mn-ea"/>
                <a:ea typeface="+mn-ea"/>
              </a:rPr>
              <a:t>w</a:t>
            </a:r>
            <a:endParaRPr lang="zh-CN" altLang="zh-CN" sz="2800" b="1" baseline="30000">
              <a:latin typeface="+mn-ea"/>
              <a:ea typeface="+mn-ea"/>
            </a:endParaRPr>
          </a:p>
        </p:txBody>
      </p:sp>
      <p:sp>
        <p:nvSpPr>
          <p:cNvPr id="40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6854627" y="2135346"/>
            <a:ext cx="635" cy="771525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393" tIns="51197" rIns="102393" bIns="51197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41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7000676" y="2266790"/>
            <a:ext cx="1991360" cy="64008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393" tIns="51197" rIns="102393" bIns="51197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42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000676" y="2135345"/>
            <a:ext cx="2763520" cy="77216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393" tIns="51197" rIns="102393" bIns="51197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43" name="Line 1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9877226" y="2266790"/>
            <a:ext cx="718820" cy="64008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393" tIns="51197" rIns="102393" bIns="51197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44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818682" y="2907506"/>
            <a:ext cx="2478405" cy="470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Y红眼（</a:t>
            </a:r>
            <a:r>
              <a:rPr lang="zh-CN" altLang="en-US" sz="2400" b="1">
                <a:latin typeface="+mn-ea"/>
                <a:ea typeface="+mn-ea"/>
              </a:rPr>
              <a:t> </a:t>
            </a:r>
            <a:r>
              <a:rPr lang="zh-CN" altLang="en-US" sz="2400" b="1">
                <a:latin typeface="+mn-ea"/>
                <a:ea typeface="+mn-ea"/>
                <a:sym typeface="+mn-ea"/>
              </a:rPr>
              <a:t>雄</a:t>
            </a:r>
            <a:r>
              <a:rPr lang="zh-CN" altLang="en-US" sz="2400" b="1">
                <a:latin typeface="+mn-ea"/>
                <a:ea typeface="+mn-ea"/>
              </a:rPr>
              <a:t> </a:t>
            </a:r>
            <a:r>
              <a:rPr lang="zh-CN" altLang="zh-CN" sz="2400" b="1">
                <a:latin typeface="+mn-ea"/>
                <a:ea typeface="+mn-ea"/>
              </a:rPr>
              <a:t>）</a:t>
            </a:r>
            <a:endParaRPr lang="zh-CN" altLang="zh-CN" sz="2400" b="1">
              <a:latin typeface="+mn-ea"/>
              <a:ea typeface="+mn-ea"/>
            </a:endParaRPr>
          </a:p>
        </p:txBody>
      </p:sp>
      <p:sp>
        <p:nvSpPr>
          <p:cNvPr id="45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626537" y="2906871"/>
            <a:ext cx="2595245" cy="470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en-US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红眼（</a:t>
            </a:r>
            <a:r>
              <a:rPr lang="zh-CN" altLang="en-US" sz="2400" b="1">
                <a:latin typeface="+mn-ea"/>
                <a:ea typeface="+mn-ea"/>
              </a:rPr>
              <a:t> </a:t>
            </a:r>
            <a:r>
              <a:rPr lang="zh-CN" altLang="en-US" sz="2400" b="1">
                <a:latin typeface="+mn-ea"/>
                <a:ea typeface="+mn-ea"/>
                <a:sym typeface="+mn-ea"/>
              </a:rPr>
              <a:t>雌</a:t>
            </a:r>
            <a:r>
              <a:rPr lang="zh-CN" altLang="en-US" sz="2400" b="1">
                <a:latin typeface="+mn-ea"/>
                <a:ea typeface="+mn-ea"/>
              </a:rPr>
              <a:t> </a:t>
            </a:r>
            <a:r>
              <a:rPr lang="zh-CN" altLang="zh-CN" sz="2400" b="1">
                <a:latin typeface="+mn-ea"/>
                <a:ea typeface="+mn-ea"/>
              </a:rPr>
              <a:t>）</a:t>
            </a:r>
            <a:endParaRPr lang="zh-CN" altLang="zh-CN" sz="2400" b="1">
              <a:latin typeface="+mn-ea"/>
              <a:ea typeface="+mn-ea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291761" y="2936355"/>
            <a:ext cx="527333" cy="53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  <a:sym typeface="Arial" panose="020B0604020202020204" pitchFamily="34" charset="0"/>
              </a:rPr>
              <a:t>×</a:t>
            </a:r>
            <a:endParaRPr lang="zh-CN" altLang="zh-CN" sz="2800" b="1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47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824653" y="783219"/>
            <a:ext cx="344662" cy="53213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</a:rPr>
              <a:t>P</a:t>
            </a:r>
            <a:endParaRPr lang="zh-CN" altLang="zh-CN" sz="2800" b="1">
              <a:latin typeface="+mn-ea"/>
              <a:ea typeface="+mn-ea"/>
            </a:endParaRPr>
          </a:p>
        </p:txBody>
      </p:sp>
      <p:sp>
        <p:nvSpPr>
          <p:cNvPr id="48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932481" y="4510880"/>
            <a:ext cx="793750" cy="53213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</a:rPr>
              <a:t>F</a:t>
            </a:r>
            <a:r>
              <a:rPr lang="zh-CN" altLang="zh-CN" sz="2800" b="1" baseline="-25000">
                <a:latin typeface="+mn-ea"/>
                <a:ea typeface="+mn-ea"/>
              </a:rPr>
              <a:t>2</a:t>
            </a:r>
            <a:endParaRPr lang="zh-CN" altLang="zh-CN" sz="2800" b="1" baseline="-25000">
              <a:latin typeface="+mn-ea"/>
              <a:ea typeface="+mn-ea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824532" y="2801460"/>
            <a:ext cx="826135" cy="53213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>
                <a:latin typeface="+mn-ea"/>
                <a:ea typeface="+mn-ea"/>
              </a:rPr>
              <a:t>F</a:t>
            </a:r>
            <a:r>
              <a:rPr lang="zh-CN" altLang="zh-CN" sz="2800" b="1" baseline="-25000">
                <a:latin typeface="+mn-ea"/>
                <a:ea typeface="+mn-ea"/>
              </a:rPr>
              <a:t>1</a:t>
            </a:r>
            <a:endParaRPr lang="zh-CN" altLang="zh-CN" sz="2800" b="1" baseline="-25000">
              <a:latin typeface="+mn-ea"/>
              <a:ea typeface="+mn-ea"/>
            </a:endParaRPr>
          </a:p>
        </p:txBody>
      </p:sp>
      <p:sp>
        <p:nvSpPr>
          <p:cNvPr id="50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824532" y="1565116"/>
            <a:ext cx="1009015" cy="47053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配子</a:t>
            </a:r>
            <a:endParaRPr lang="zh-CN" altLang="zh-CN" sz="2400" b="1">
              <a:latin typeface="+mn-ea"/>
              <a:ea typeface="+mn-ea"/>
            </a:endParaRPr>
          </a:p>
        </p:txBody>
      </p:sp>
      <p:sp>
        <p:nvSpPr>
          <p:cNvPr id="88" name="Line 6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10004226" y="1269840"/>
            <a:ext cx="506730" cy="52959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2393" tIns="51197" rIns="102393" bIns="51197"/>
          <a:lstStyle/>
          <a:p>
            <a:endParaRPr lang="zh-CN" altLang="en-US" sz="2000"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1"/>
            </p:custDataLst>
          </p:nvPr>
        </p:nvGraphicFramePr>
        <p:xfrm>
          <a:off x="5530651" y="3644105"/>
          <a:ext cx="6035040" cy="2186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5545"/>
                <a:gridCol w="2463800"/>
                <a:gridCol w="2385695"/>
              </a:tblGrid>
              <a:tr h="639445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zh-CN" sz="2400">
                          <a:sym typeface="+mn-ea"/>
                        </a:rPr>
                        <a:t>配子</a:t>
                      </a:r>
                      <a:endParaRPr lang="zh-CN" altLang="zh-CN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endParaRPr lang="zh-CN" altLang="zh-CN" sz="2400"/>
                    </a:p>
                    <a:p>
                      <a:pPr algn="ctr">
                        <a:buNone/>
                      </a:pPr>
                      <a:endParaRPr lang="zh-CN" altLang="zh-CN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vert="horz"/>
                </a:tc>
                <a:tc>
                  <a:txBody>
                    <a:bodyPr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vert="horz"/>
                </a:tc>
              </a:tr>
              <a:tr h="681990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zh-CN" sz="2800">
                          <a:sym typeface="+mn-ea"/>
                        </a:rPr>
                        <a:t>X</a:t>
                      </a:r>
                      <a:r>
                        <a:rPr lang="zh-CN" altLang="zh-CN" sz="2800" baseline="30000">
                          <a:sym typeface="+mn-ea"/>
                        </a:rPr>
                        <a:t>W</a:t>
                      </a:r>
                      <a:endParaRPr lang="zh-CN" altLang="zh-CN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vert="horz"/>
                </a:tc>
                <a:tc>
                  <a:txBody>
                    <a:bodyPr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vert="horz"/>
                </a:tc>
              </a:tr>
              <a:tr h="681990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zh-CN" sz="2800">
                          <a:sym typeface="+mn-ea"/>
                        </a:rPr>
                        <a:t>X</a:t>
                      </a:r>
                      <a:r>
                        <a:rPr lang="zh-CN" altLang="zh-CN" sz="2800" baseline="30000">
                          <a:sym typeface="+mn-ea"/>
                        </a:rPr>
                        <a:t>w</a:t>
                      </a:r>
                      <a:endParaRPr lang="zh-CN" altLang="en-US" sz="2800" b="1"/>
                    </a:p>
                  </a:txBody>
                  <a:tcPr vert="horz" anchor="ctr"/>
                </a:tc>
                <a:tc>
                  <a:txBody>
                    <a:bodyPr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vert="horz"/>
                </a:tc>
                <a:tc>
                  <a:txBody>
                    <a:bodyPr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vert="horz"/>
                </a:tc>
              </a:tr>
            </a:tbl>
          </a:graphicData>
        </a:graphic>
      </p:graphicFrame>
      <p:sp>
        <p:nvSpPr>
          <p:cNvPr id="5" name="文本框 4"/>
          <p:cNvSpPr txBox="1"/>
          <p:nvPr>
            <p:custDataLst>
              <p:tags r:id="rId22"/>
            </p:custDataLst>
          </p:nvPr>
        </p:nvSpPr>
        <p:spPr>
          <a:xfrm>
            <a:off x="7652821" y="3832701"/>
            <a:ext cx="574196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>
                <a:latin typeface="+mn-ea"/>
                <a:sym typeface="+mn-ea"/>
              </a:rPr>
              <a:t>X</a:t>
            </a:r>
            <a:r>
              <a:rPr lang="zh-CN" altLang="zh-CN" sz="2400" b="1" baseline="30000">
                <a:latin typeface="+mn-ea"/>
                <a:sym typeface="+mn-ea"/>
              </a:rPr>
              <a:t>W</a:t>
            </a:r>
            <a:endParaRPr lang="zh-CN" altLang="en-US"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3"/>
            </p:custDataLst>
          </p:nvPr>
        </p:nvSpPr>
        <p:spPr>
          <a:xfrm>
            <a:off x="10291246" y="3802220"/>
            <a:ext cx="391454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800" b="1">
                <a:latin typeface="+mn-ea"/>
                <a:sym typeface="+mn-ea"/>
              </a:rPr>
              <a:t>Y</a:t>
            </a:r>
            <a:endParaRPr lang="zh-CN" altLang="zh-CN" sz="2800" b="1">
              <a:latin typeface="+mn-ea"/>
              <a:sym typeface="+mn-ea"/>
            </a:endParaRPr>
          </a:p>
        </p:txBody>
      </p:sp>
      <p:sp>
        <p:nvSpPr>
          <p:cNvPr id="52" name="Text Box 29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854627" y="4572476"/>
            <a:ext cx="2229485" cy="4705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红眼</a:t>
            </a:r>
            <a:r>
              <a:rPr lang="en-US" altLang="zh-CN" sz="2400" b="1">
                <a:latin typeface="+mn-ea"/>
                <a:ea typeface="+mn-ea"/>
              </a:rPr>
              <a:t>(</a:t>
            </a:r>
            <a:r>
              <a:rPr lang="zh-CN" altLang="en-US" sz="2400" b="1">
                <a:latin typeface="+mn-ea"/>
                <a:ea typeface="+mn-ea"/>
                <a:sym typeface="+mn-ea"/>
              </a:rPr>
              <a:t>雌</a:t>
            </a:r>
            <a:r>
              <a:rPr lang="zh-CN" altLang="en-US" sz="2400" b="1">
                <a:latin typeface="+mn-ea"/>
                <a:ea typeface="+mn-ea"/>
              </a:rPr>
              <a:t> ）</a:t>
            </a:r>
            <a:r>
              <a:rPr lang="en-US" altLang="zh-CN" sz="2000" b="1">
                <a:latin typeface="+mn-ea"/>
                <a:ea typeface="+mn-ea"/>
              </a:rPr>
              <a:t>  </a:t>
            </a:r>
            <a:endParaRPr lang="zh-CN" altLang="zh-CN" sz="2000" b="1">
              <a:latin typeface="+mn-ea"/>
              <a:ea typeface="+mn-ea"/>
            </a:endParaRPr>
          </a:p>
        </p:txBody>
      </p:sp>
      <p:sp>
        <p:nvSpPr>
          <p:cNvPr id="53" name="Text Box 30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862882" y="5216366"/>
            <a:ext cx="2212975" cy="4705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红眼</a:t>
            </a:r>
            <a:r>
              <a:rPr lang="en-US" altLang="zh-CN" sz="2400" b="1">
                <a:latin typeface="+mn-ea"/>
                <a:ea typeface="+mn-ea"/>
              </a:rPr>
              <a:t>(</a:t>
            </a:r>
            <a:r>
              <a:rPr lang="zh-CN" altLang="en-US" sz="2400" b="1">
                <a:latin typeface="+mn-ea"/>
                <a:ea typeface="+mn-ea"/>
                <a:sym typeface="+mn-ea"/>
              </a:rPr>
              <a:t>雌</a:t>
            </a:r>
            <a:r>
              <a:rPr lang="en-US" altLang="zh-CN" sz="2400" b="1">
                <a:latin typeface="+mn-ea"/>
                <a:ea typeface="+mn-ea"/>
              </a:rPr>
              <a:t>)</a:t>
            </a:r>
            <a:endParaRPr lang="zh-CN" altLang="zh-CN" sz="2400" b="1">
              <a:latin typeface="+mn-ea"/>
              <a:ea typeface="+mn-ea"/>
            </a:endParaRPr>
          </a:p>
        </p:txBody>
      </p:sp>
      <p:sp>
        <p:nvSpPr>
          <p:cNvPr id="54" name="Text Box 3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9194601" y="4572476"/>
            <a:ext cx="2139950" cy="4705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Y红眼</a:t>
            </a:r>
            <a:r>
              <a:rPr lang="en-US" altLang="zh-CN" sz="2400" b="1">
                <a:latin typeface="+mn-ea"/>
                <a:ea typeface="+mn-ea"/>
              </a:rPr>
              <a:t>(</a:t>
            </a:r>
            <a:r>
              <a:rPr lang="zh-CN" altLang="en-US" sz="2400" b="1">
                <a:latin typeface="+mn-ea"/>
                <a:ea typeface="+mn-ea"/>
                <a:sym typeface="+mn-ea"/>
              </a:rPr>
              <a:t>雄</a:t>
            </a:r>
            <a:r>
              <a:rPr lang="en-US" altLang="zh-CN" sz="2400" b="1">
                <a:latin typeface="+mn-ea"/>
                <a:ea typeface="+mn-ea"/>
              </a:rPr>
              <a:t>)</a:t>
            </a:r>
            <a:endParaRPr lang="zh-CN" altLang="zh-CN" sz="2400" b="1">
              <a:latin typeface="+mn-ea"/>
              <a:ea typeface="+mn-ea"/>
            </a:endParaRPr>
          </a:p>
        </p:txBody>
      </p:sp>
      <p:sp>
        <p:nvSpPr>
          <p:cNvPr id="55" name="Text Box 32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9239051" y="5216366"/>
            <a:ext cx="2095500" cy="4705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</p:spPr>
        <p:txBody>
          <a:bodyPr wrap="square" lIns="102393" tIns="51197" rIns="102393" bIns="511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+mn-ea"/>
                <a:ea typeface="+mn-ea"/>
              </a:rPr>
              <a:t>X</a:t>
            </a:r>
            <a:r>
              <a:rPr lang="zh-CN" altLang="zh-CN" sz="2400" b="1" baseline="30000">
                <a:latin typeface="+mn-ea"/>
                <a:ea typeface="+mn-ea"/>
              </a:rPr>
              <a:t>w</a:t>
            </a:r>
            <a:r>
              <a:rPr lang="zh-CN" altLang="zh-CN" sz="2400" b="1">
                <a:latin typeface="+mn-ea"/>
                <a:ea typeface="+mn-ea"/>
              </a:rPr>
              <a:t>Y白眼</a:t>
            </a:r>
            <a:r>
              <a:rPr lang="en-US" altLang="zh-CN" sz="2400" b="1">
                <a:latin typeface="+mn-ea"/>
                <a:ea typeface="+mn-ea"/>
              </a:rPr>
              <a:t>(</a:t>
            </a:r>
            <a:r>
              <a:rPr lang="zh-CN" altLang="en-US" sz="2400" b="1">
                <a:latin typeface="+mn-ea"/>
                <a:ea typeface="+mn-ea"/>
                <a:sym typeface="+mn-ea"/>
              </a:rPr>
              <a:t>雄</a:t>
            </a:r>
            <a:r>
              <a:rPr lang="zh-CN" altLang="en-US" sz="2400" b="1">
                <a:latin typeface="+mn-ea"/>
                <a:ea typeface="+mn-ea"/>
              </a:rPr>
              <a:t> </a:t>
            </a:r>
            <a:r>
              <a:rPr lang="en-US" altLang="zh-CN" sz="2400" b="1">
                <a:latin typeface="+mn-ea"/>
                <a:ea typeface="+mn-ea"/>
              </a:rPr>
              <a:t>)</a:t>
            </a:r>
            <a:endParaRPr lang="zh-CN" altLang="zh-CN" sz="2400" b="1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88" grpId="0" bldLvl="0" animBg="1"/>
      <p:bldP spid="5" grpId="0"/>
      <p:bldP spid="6" grpId="0"/>
      <p:bldP spid="52" grpId="0" bldLvl="0" animBg="1"/>
      <p:bldP spid="53" grpId="0" bldLvl="0" animBg="1"/>
      <p:bldP spid="54" grpId="0" bldLvl="0" animBg="1"/>
      <p:bldP spid="55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AS_UNIQUEID" val="14567"/>
  <p:tag name="KSO_WM_UNIT_TABLE_BEAUTIFY" val="smartTable{9f41aa2d-8820-4044-a5d7-99193b2ad259}"/>
  <p:tag name="TABLE_ENDDRAG_ORIGIN_RECT" val="378*379"/>
  <p:tag name="TABLE_ENDDRAG_RECT" val="26*97*378*379"/>
</p:tagLst>
</file>

<file path=ppt/tags/tag15.xml><?xml version="1.0" encoding="utf-8"?>
<p:tagLst xmlns:p="http://schemas.openxmlformats.org/presentationml/2006/main">
  <p:tag name="AS_UNIQUEID" val="14567"/>
  <p:tag name="KSO_WM_UNIT_TABLE_BEAUTIFY" val="smartTable{a3f7d999-2bb7-45c9-871e-476494bc7e25}"/>
  <p:tag name="TABLE_ENDDRAG_ORIGIN_RECT" val="709*332"/>
  <p:tag name="TABLE_ENDDRAG_RECT" val="212*200*709*332"/>
</p:tagLst>
</file>

<file path=ppt/tags/tag16.xml><?xml version="1.0" encoding="utf-8"?>
<p:tagLst xmlns:p="http://schemas.openxmlformats.org/presentationml/2006/main">
  <p:tag name="AS_UNIQUEID" val="14568"/>
</p:tagLst>
</file>

<file path=ppt/tags/tag17.xml><?xml version="1.0" encoding="utf-8"?>
<p:tagLst xmlns:p="http://schemas.openxmlformats.org/presentationml/2006/main">
  <p:tag name="AS_UNIQUEID" val="14569"/>
</p:tagLst>
</file>

<file path=ppt/tags/tag18.xml><?xml version="1.0" encoding="utf-8"?>
<p:tagLst xmlns:p="http://schemas.openxmlformats.org/presentationml/2006/main">
  <p:tag name="AS_UNIQUEID" val="14570"/>
  <p:tag name="KSO_WM_BEAUTIFY_FLAG" val=""/>
</p:tagLst>
</file>

<file path=ppt/tags/tag19.xml><?xml version="1.0" encoding="utf-8"?>
<p:tagLst xmlns:p="http://schemas.openxmlformats.org/presentationml/2006/main">
  <p:tag name="AS_UNIQUEID" val="14571"/>
  <p:tag name="KSO_WM_BEAUTIFY_FLAG" val=""/>
</p:tagLst>
</file>

<file path=ppt/tags/tag20.xml><?xml version="1.0" encoding="utf-8"?>
<p:tagLst xmlns:p="http://schemas.openxmlformats.org/presentationml/2006/main">
  <p:tag name="AS_UNIQUEID" val="14572"/>
  <p:tag name="KSO_WM_BEAUTIFY_FLAG" val=""/>
</p:tagLst>
</file>

<file path=ppt/tags/tag21.xml><?xml version="1.0" encoding="utf-8"?>
<p:tagLst xmlns:p="http://schemas.openxmlformats.org/presentationml/2006/main">
  <p:tag name="AS_UNIQUEID" val="14573"/>
  <p:tag name="KSO_WM_BEAUTIFY_FLAG" val=""/>
</p:tagLst>
</file>

<file path=ppt/tags/tag22.xml><?xml version="1.0" encoding="utf-8"?>
<p:tagLst xmlns:p="http://schemas.openxmlformats.org/presentationml/2006/main">
  <p:tag name="AS_UNIQUEID" val="14574"/>
</p:tagLst>
</file>

<file path=ppt/tags/tag23.xml><?xml version="1.0" encoding="utf-8"?>
<p:tagLst xmlns:p="http://schemas.openxmlformats.org/presentationml/2006/main">
  <p:tag name="AS_UNIQUEID" val="14575"/>
</p:tagLst>
</file>

<file path=ppt/tags/tag24.xml><?xml version="1.0" encoding="utf-8"?>
<p:tagLst xmlns:p="http://schemas.openxmlformats.org/presentationml/2006/main">
  <p:tag name="AS_UNIQUEID" val="14576"/>
  <p:tag name="KSO_WM_BEAUTIFY_FLAG" val=""/>
</p:tagLst>
</file>

<file path=ppt/tags/tag25.xml><?xml version="1.0" encoding="utf-8"?>
<p:tagLst xmlns:p="http://schemas.openxmlformats.org/presentationml/2006/main">
  <p:tag name="AS_UNIQUEID" val="14577"/>
  <p:tag name="KSO_WM_BEAUTIFY_FLAG" val=""/>
</p:tagLst>
</file>

<file path=ppt/tags/tag26.xml><?xml version="1.0" encoding="utf-8"?>
<p:tagLst xmlns:p="http://schemas.openxmlformats.org/presentationml/2006/main">
  <p:tag name="AS_UNIQUEID" val="778"/>
</p:tagLst>
</file>

<file path=ppt/tags/tag27.xml><?xml version="1.0" encoding="utf-8"?>
<p:tagLst xmlns:p="http://schemas.openxmlformats.org/presentationml/2006/main">
  <p:tag name="AS_UNIQUEID" val="779"/>
</p:tagLst>
</file>

<file path=ppt/tags/tag28.xml><?xml version="1.0" encoding="utf-8"?>
<p:tagLst xmlns:p="http://schemas.openxmlformats.org/presentationml/2006/main">
  <p:tag name="AS_UNIQUEID" val="780"/>
</p:tagLst>
</file>

<file path=ppt/tags/tag29.xml><?xml version="1.0" encoding="utf-8"?>
<p:tagLst xmlns:p="http://schemas.openxmlformats.org/presentationml/2006/main">
  <p:tag name="AS_UNIQUEID" val="781"/>
</p:tagLst>
</file>

<file path=ppt/tags/tag30.xml><?xml version="1.0" encoding="utf-8"?>
<p:tagLst xmlns:p="http://schemas.openxmlformats.org/presentationml/2006/main">
  <p:tag name="AS_UNIQUEID" val="782"/>
</p:tagLst>
</file>

<file path=ppt/tags/tag31.xml><?xml version="1.0" encoding="utf-8"?>
<p:tagLst xmlns:p="http://schemas.openxmlformats.org/presentationml/2006/main">
  <p:tag name="AS_UNIQUEID" val="783"/>
</p:tagLst>
</file>

<file path=ppt/tags/tag32.xml><?xml version="1.0" encoding="utf-8"?>
<p:tagLst xmlns:p="http://schemas.openxmlformats.org/presentationml/2006/main">
  <p:tag name="AS_UNIQUEID" val="784"/>
</p:tagLst>
</file>

<file path=ppt/tags/tag33.xml><?xml version="1.0" encoding="utf-8"?>
<p:tagLst xmlns:p="http://schemas.openxmlformats.org/presentationml/2006/main">
  <p:tag name="AS_UNIQUEID" val="785"/>
</p:tagLst>
</file>

<file path=ppt/tags/tag34.xml><?xml version="1.0" encoding="utf-8"?>
<p:tagLst xmlns:p="http://schemas.openxmlformats.org/presentationml/2006/main">
  <p:tag name="AS_UNIQUEID" val="786"/>
</p:tagLst>
</file>

<file path=ppt/tags/tag35.xml><?xml version="1.0" encoding="utf-8"?>
<p:tagLst xmlns:p="http://schemas.openxmlformats.org/presentationml/2006/main">
  <p:tag name="AS_UNIQUEID" val="787"/>
</p:tagLst>
</file>

<file path=ppt/tags/tag36.xml><?xml version="1.0" encoding="utf-8"?>
<p:tagLst xmlns:p="http://schemas.openxmlformats.org/presentationml/2006/main">
  <p:tag name="AS_UNIQUEID" val="788"/>
</p:tagLst>
</file>

<file path=ppt/tags/tag37.xml><?xml version="1.0" encoding="utf-8"?>
<p:tagLst xmlns:p="http://schemas.openxmlformats.org/presentationml/2006/main">
  <p:tag name="AS_UNIQUEID" val="789"/>
</p:tagLst>
</file>

<file path=ppt/tags/tag38.xml><?xml version="1.0" encoding="utf-8"?>
<p:tagLst xmlns:p="http://schemas.openxmlformats.org/presentationml/2006/main">
  <p:tag name="AS_UNIQUEID" val="790"/>
</p:tagLst>
</file>

<file path=ppt/tags/tag39.xml><?xml version="1.0" encoding="utf-8"?>
<p:tagLst xmlns:p="http://schemas.openxmlformats.org/presentationml/2006/main">
  <p:tag name="AS_UNIQUEID" val="791"/>
</p:tagLst>
</file>

<file path=ppt/tags/tag40.xml><?xml version="1.0" encoding="utf-8"?>
<p:tagLst xmlns:p="http://schemas.openxmlformats.org/presentationml/2006/main">
  <p:tag name="AS_UNIQUEID" val="792"/>
</p:tagLst>
</file>

<file path=ppt/tags/tag41.xml><?xml version="1.0" encoding="utf-8"?>
<p:tagLst xmlns:p="http://schemas.openxmlformats.org/presentationml/2006/main">
  <p:tag name="AS_UNIQUEID" val="793"/>
</p:tagLst>
</file>

<file path=ppt/tags/tag42.xml><?xml version="1.0" encoding="utf-8"?>
<p:tagLst xmlns:p="http://schemas.openxmlformats.org/presentationml/2006/main">
  <p:tag name="AS_UNIQUEID" val="794"/>
</p:tagLst>
</file>

<file path=ppt/tags/tag43.xml><?xml version="1.0" encoding="utf-8"?>
<p:tagLst xmlns:p="http://schemas.openxmlformats.org/presentationml/2006/main">
  <p:tag name="AS_UNIQUEID" val="795"/>
</p:tagLst>
</file>

<file path=ppt/tags/tag44.xml><?xml version="1.0" encoding="utf-8"?>
<p:tagLst xmlns:p="http://schemas.openxmlformats.org/presentationml/2006/main">
  <p:tag name="AS_UNIQUEID" val="796"/>
</p:tagLst>
</file>

<file path=ppt/tags/tag45.xml><?xml version="1.0" encoding="utf-8"?>
<p:tagLst xmlns:p="http://schemas.openxmlformats.org/presentationml/2006/main">
  <p:tag name="AS_UNIQUEID" val="797"/>
</p:tagLst>
</file>

<file path=ppt/tags/tag46.xml><?xml version="1.0" encoding="utf-8"?>
<p:tagLst xmlns:p="http://schemas.openxmlformats.org/presentationml/2006/main">
  <p:tag name="AS_UNIQUEID" val="799"/>
  <p:tag name="KSO_WM_UNIT_TABLE_BEAUTIFY" val="smartTable{70af35e0-1535-4a1c-9c8a-0f48c2025541}"/>
  <p:tag name="TABLE_ENDDRAG_ORIGIN_RECT" val="512*161"/>
  <p:tag name="TABLE_ENDDRAG_RECT" val="130*323*512*161"/>
</p:tagLst>
</file>

<file path=ppt/tags/tag47.xml><?xml version="1.0" encoding="utf-8"?>
<p:tagLst xmlns:p="http://schemas.openxmlformats.org/presentationml/2006/main">
  <p:tag name="AS_UNIQUEID" val="800"/>
</p:tagLst>
</file>

<file path=ppt/tags/tag48.xml><?xml version="1.0" encoding="utf-8"?>
<p:tagLst xmlns:p="http://schemas.openxmlformats.org/presentationml/2006/main">
  <p:tag name="AS_UNIQUEID" val="801"/>
</p:tagLst>
</file>

<file path=ppt/tags/tag49.xml><?xml version="1.0" encoding="utf-8"?>
<p:tagLst xmlns:p="http://schemas.openxmlformats.org/presentationml/2006/main">
  <p:tag name="AS_UNIQUEID" val="802"/>
</p:tagLst>
</file>

<file path=ppt/tags/tag50.xml><?xml version="1.0" encoding="utf-8"?>
<p:tagLst xmlns:p="http://schemas.openxmlformats.org/presentationml/2006/main">
  <p:tag name="AS_UNIQUEID" val="803"/>
</p:tagLst>
</file>

<file path=ppt/tags/tag51.xml><?xml version="1.0" encoding="utf-8"?>
<p:tagLst xmlns:p="http://schemas.openxmlformats.org/presentationml/2006/main">
  <p:tag name="AS_UNIQUEID" val="804"/>
</p:tagLst>
</file>

<file path=ppt/tags/tag52.xml><?xml version="1.0" encoding="utf-8"?>
<p:tagLst xmlns:p="http://schemas.openxmlformats.org/presentationml/2006/main">
  <p:tag name="AS_UNIQUEID" val="805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742</Words>
  <Application>WPS 演示</Application>
  <PresentationFormat>宽屏</PresentationFormat>
  <Paragraphs>150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Times New Roman</vt:lpstr>
      <vt:lpstr>蕲春一中</vt:lpstr>
      <vt:lpstr>3月24日（周二）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123</cp:lastModifiedBy>
  <cp:revision>81</cp:revision>
  <dcterms:created xsi:type="dcterms:W3CDTF">2023-08-09T12:44:00Z</dcterms:created>
  <dcterms:modified xsi:type="dcterms:W3CDTF">2026-03-27T04:47:46Z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046347DF89FD4C82969A43D4330A1397_13</vt:lpwstr>
  </property>
</Properties>
</file>