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88" r:id="rId3"/>
    <p:sldId id="298" r:id="rId4"/>
    <p:sldId id="299" r:id="rId5"/>
    <p:sldId id="30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33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月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19</a:t>
            </a:r>
            <a:r>
              <a:rPr lang="zh-CN" altLang="en-US"/>
              <a:t>日（周</a:t>
            </a:r>
            <a:r>
              <a:rPr lang="zh-CN" altLang="en-US"/>
              <a:t>四）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idx="1" hasCustomPrompt="1"/>
          </p:nvPr>
        </p:nvSpPr>
        <p:spPr>
          <a:xfrm>
            <a:off x="76835" y="901700"/>
            <a:ext cx="12028805" cy="5466080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读记必修二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2.1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减数分裂（教材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18-22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页）</a:t>
            </a:r>
            <a:endParaRPr lang="zh-CN" altLang="en-US" sz="3200">
              <a:solidFill>
                <a:srgbClr val="FF0000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1.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减数分裂概念，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场所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       2.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减数第一次分裂前的间期，以及各时期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特点。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       3.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注重概念：同源染色体，非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同源染色体，联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会，四分体，互换。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 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错题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3200">
                <a:cs typeface="黑体" panose="02010609060101010101" pitchFamily="49" charset="-122"/>
                <a:sym typeface="+mn-ea"/>
              </a:rPr>
            </a:br>
            <a:endParaRPr lang="zh-CN" altLang="en-US" sz="32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内容占位符 1"/>
          <p:cNvSpPr/>
          <p:nvPr>
            <p:ph idx="1"/>
          </p:nvPr>
        </p:nvSpPr>
        <p:spPr>
          <a:xfrm>
            <a:off x="186690" y="909320"/>
            <a:ext cx="11671935" cy="4885690"/>
          </a:xfrm>
        </p:spPr>
        <p:txBody>
          <a:bodyPr/>
          <a:p>
            <a:r>
              <a:rPr lang="en-US" altLang="zh-CN"/>
              <a:t>1</a:t>
            </a:r>
            <a:r>
              <a:rPr lang="zh-CN" altLang="en-US"/>
              <a:t>．减数分裂相关概念</a:t>
            </a:r>
            <a:endParaRPr lang="zh-CN" altLang="en-US"/>
          </a:p>
          <a:p>
            <a:r>
              <a:rPr lang="en-US" altLang="zh-CN"/>
              <a:t>(1)</a:t>
            </a:r>
            <a:r>
              <a:rPr lang="zh-CN" altLang="en-US"/>
              <a:t>减数分裂：进行有性生殖的生物，在产生</a:t>
            </a:r>
            <a:r>
              <a:rPr lang="en-US" altLang="zh-CN"/>
              <a:t>________________</a:t>
            </a:r>
            <a:r>
              <a:rPr lang="zh-CN" altLang="en-US"/>
              <a:t>时进行的</a:t>
            </a:r>
            <a:r>
              <a:rPr lang="en-US" altLang="zh-CN"/>
              <a:t>________________</a:t>
            </a:r>
            <a:r>
              <a:rPr lang="zh-CN" altLang="en-US"/>
              <a:t>的细胞分裂。在减数分裂前，染色体复制</a:t>
            </a:r>
            <a:r>
              <a:rPr lang="en-US" altLang="zh-CN"/>
              <a:t>______</a:t>
            </a:r>
            <a:r>
              <a:rPr lang="zh-CN" altLang="en-US"/>
              <a:t>次，而细胞在减数分裂过程中连续分裂</a:t>
            </a:r>
            <a:r>
              <a:rPr lang="en-US" altLang="zh-CN"/>
              <a:t>______</a:t>
            </a:r>
            <a:r>
              <a:rPr lang="zh-CN" altLang="en-US"/>
              <a:t>次。减数分裂的结果是，成熟生殖细胞中的染色体数目比原始生殖细胞的减少一半。</a:t>
            </a:r>
            <a:endParaRPr lang="zh-CN" altLang="en-US"/>
          </a:p>
          <a:p>
            <a:r>
              <a:rPr lang="en-US" altLang="zh-CN"/>
              <a:t>(2)</a:t>
            </a:r>
            <a:r>
              <a:rPr lang="zh-CN" altLang="en-US"/>
              <a:t>同源染色体：减数分裂过程中</a:t>
            </a:r>
            <a:r>
              <a:rPr lang="en-US" altLang="zh-CN"/>
              <a:t>______</a:t>
            </a:r>
            <a:r>
              <a:rPr lang="zh-CN" altLang="en-US"/>
              <a:t>的两条染色体，形状和大小一般都</a:t>
            </a:r>
            <a:r>
              <a:rPr lang="en-US" altLang="zh-CN"/>
              <a:t>________</a:t>
            </a:r>
            <a:r>
              <a:rPr lang="zh-CN" altLang="en-US"/>
              <a:t>，一条来自</a:t>
            </a:r>
            <a:r>
              <a:rPr lang="en-US" altLang="zh-CN"/>
              <a:t>______</a:t>
            </a:r>
            <a:r>
              <a:rPr lang="zh-CN" altLang="en-US"/>
              <a:t>、一条来自</a:t>
            </a:r>
            <a:r>
              <a:rPr lang="en-US" altLang="zh-CN"/>
              <a:t>______</a:t>
            </a:r>
            <a:r>
              <a:rPr lang="zh-CN" altLang="en-US"/>
              <a:t>。</a:t>
            </a:r>
            <a:endParaRPr lang="zh-CN" altLang="en-US"/>
          </a:p>
          <a:p>
            <a:r>
              <a:rPr lang="en-US" altLang="zh-CN"/>
              <a:t>(3)</a:t>
            </a:r>
            <a:r>
              <a:rPr lang="zh-CN" altLang="en-US"/>
              <a:t>非同源染色体：形状、大小</a:t>
            </a:r>
            <a:r>
              <a:rPr lang="en-US" altLang="zh-CN"/>
              <a:t>________</a:t>
            </a:r>
            <a:r>
              <a:rPr lang="zh-CN" altLang="en-US"/>
              <a:t>，且在减数分裂过程中不进行</a:t>
            </a:r>
            <a:r>
              <a:rPr lang="en-US" altLang="zh-CN"/>
              <a:t>________</a:t>
            </a:r>
            <a:r>
              <a:rPr lang="zh-CN" altLang="en-US"/>
              <a:t>的染色体。</a:t>
            </a:r>
            <a:endParaRPr lang="zh-CN" altLang="en-US"/>
          </a:p>
          <a:p>
            <a:r>
              <a:rPr lang="en-US" altLang="zh-CN"/>
              <a:t>(4)</a:t>
            </a:r>
            <a:r>
              <a:rPr lang="zh-CN" altLang="en-US"/>
              <a:t>联会：在减数分裂过程中，同源染色体</a:t>
            </a:r>
            <a:r>
              <a:rPr lang="en-US" altLang="zh-CN"/>
              <a:t>____________</a:t>
            </a:r>
            <a:r>
              <a:rPr lang="zh-CN" altLang="en-US"/>
              <a:t>的现象。</a:t>
            </a:r>
            <a:endParaRPr lang="zh-CN" altLang="en-US"/>
          </a:p>
          <a:p>
            <a:r>
              <a:rPr lang="en-US" altLang="zh-CN"/>
              <a:t>(5)</a:t>
            </a:r>
            <a:r>
              <a:rPr lang="zh-CN" altLang="en-US"/>
              <a:t>四分体：联会后的每对同源染色体含有</a:t>
            </a:r>
            <a:r>
              <a:rPr lang="en-US" altLang="zh-CN"/>
              <a:t>____</a:t>
            </a:r>
            <a:r>
              <a:rPr lang="zh-CN" altLang="en-US"/>
              <a:t>条染色单体，叫作四分体。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265" y="795655"/>
            <a:ext cx="11691620" cy="4885690"/>
          </a:xfrm>
        </p:spPr>
        <p:txBody>
          <a:bodyPr/>
          <a:p>
            <a:r>
              <a:rPr lang="en-US" altLang="zh-CN">
                <a:sym typeface="+mn-ea"/>
              </a:rPr>
              <a:t>(6)</a:t>
            </a:r>
            <a:r>
              <a:rPr lang="zh-CN" altLang="en-US">
                <a:sym typeface="+mn-ea"/>
              </a:rPr>
              <a:t>互换：</a:t>
            </a:r>
            <a:r>
              <a:rPr lang="en-US" altLang="zh-CN">
                <a:sym typeface="+mn-ea"/>
              </a:rPr>
              <a:t>_______</a:t>
            </a:r>
            <a:r>
              <a:rPr lang="zh-CN" altLang="en-US">
                <a:sym typeface="+mn-ea"/>
              </a:rPr>
              <a:t>之间经常发生缠绕，并交换相应的片段，互换发生于</a:t>
            </a:r>
            <a:r>
              <a:rPr lang="en-US" altLang="zh-CN">
                <a:sym typeface="+mn-ea"/>
              </a:rPr>
              <a:t>_________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．减数分裂各时期的特点</a:t>
            </a:r>
            <a:endParaRPr lang="zh-CN" altLang="en-US"/>
          </a:p>
          <a:p>
            <a:r>
              <a:rPr lang="en-US" altLang="zh-CN"/>
              <a:t>(1)</a:t>
            </a:r>
            <a:r>
              <a:rPr lang="zh-CN" altLang="en-US"/>
              <a:t>减数分裂前的间期：主要特征是进行</a:t>
            </a:r>
            <a:r>
              <a:rPr lang="en-US" altLang="zh-CN"/>
              <a:t>________</a:t>
            </a:r>
            <a:r>
              <a:rPr lang="zh-CN" altLang="en-US"/>
              <a:t>的复制，即完成</a:t>
            </a:r>
            <a:r>
              <a:rPr lang="en-US" altLang="zh-CN"/>
              <a:t>______</a:t>
            </a:r>
            <a:r>
              <a:rPr lang="zh-CN" altLang="en-US"/>
              <a:t>的复制和有关</a:t>
            </a:r>
            <a:r>
              <a:rPr lang="en-US" altLang="zh-CN"/>
              <a:t>_______</a:t>
            </a:r>
            <a:r>
              <a:rPr lang="zh-CN" altLang="en-US"/>
              <a:t>的合成。</a:t>
            </a:r>
            <a:endParaRPr lang="zh-CN" altLang="en-US"/>
          </a:p>
          <a:p>
            <a:r>
              <a:rPr lang="en-US" altLang="zh-CN"/>
              <a:t>(2)</a:t>
            </a:r>
            <a:r>
              <a:rPr lang="zh-CN" altLang="en-US"/>
              <a:t>减数分裂</a:t>
            </a:r>
            <a:r>
              <a:rPr lang="en-US" altLang="en-US"/>
              <a:t>Ⅰ</a:t>
            </a:r>
            <a:endParaRPr lang="en-US" altLang="en-US"/>
          </a:p>
          <a:p>
            <a:r>
              <a:rPr lang="en-US" altLang="en-US"/>
              <a:t>①</a:t>
            </a:r>
            <a:r>
              <a:rPr lang="zh-CN" altLang="en-US"/>
              <a:t>前期</a:t>
            </a:r>
            <a:r>
              <a:rPr lang="en-US" altLang="zh-CN"/>
              <a:t>(</a:t>
            </a:r>
            <a:r>
              <a:rPr lang="zh-CN" altLang="en-US"/>
              <a:t>又称</a:t>
            </a:r>
            <a:r>
              <a:rPr lang="en-US" altLang="zh-CN"/>
              <a:t>______</a:t>
            </a:r>
            <a:r>
              <a:rPr lang="zh-CN" altLang="en-US"/>
              <a:t>时期</a:t>
            </a:r>
            <a:r>
              <a:rPr lang="en-US" altLang="zh-CN"/>
              <a:t>)</a:t>
            </a:r>
            <a:r>
              <a:rPr lang="zh-CN" altLang="en-US"/>
              <a:t>：同源染色体</a:t>
            </a:r>
            <a:r>
              <a:rPr lang="en-US" altLang="zh-CN"/>
              <a:t>______</a:t>
            </a:r>
            <a:r>
              <a:rPr lang="zh-CN" altLang="en-US"/>
              <a:t>，形成</a:t>
            </a:r>
            <a:r>
              <a:rPr lang="en-US" altLang="zh-CN"/>
              <a:t>________</a:t>
            </a:r>
            <a:r>
              <a:rPr lang="zh-CN" altLang="en-US"/>
              <a:t>；</a:t>
            </a:r>
            <a:r>
              <a:rPr lang="en-US" altLang="zh-CN"/>
              <a:t>______________</a:t>
            </a:r>
            <a:r>
              <a:rPr lang="zh-CN" altLang="en-US"/>
              <a:t>之间可能发生互换。</a:t>
            </a:r>
            <a:endParaRPr lang="zh-CN" altLang="en-US"/>
          </a:p>
          <a:p>
            <a:r>
              <a:rPr lang="en-US" altLang="en-US"/>
              <a:t>②</a:t>
            </a:r>
            <a:r>
              <a:rPr lang="zh-CN" altLang="en-US"/>
              <a:t>中期：四分体整齐排列在细胞中央的</a:t>
            </a:r>
            <a:r>
              <a:rPr lang="en-US" altLang="zh-CN"/>
              <a:t>______</a:t>
            </a:r>
            <a:r>
              <a:rPr lang="zh-CN" altLang="en-US"/>
              <a:t>两侧。</a:t>
            </a:r>
            <a:endParaRPr lang="zh-CN" altLang="en-US"/>
          </a:p>
          <a:p>
            <a:r>
              <a:rPr lang="en-US" altLang="en-US"/>
              <a:t>③</a:t>
            </a:r>
            <a:r>
              <a:rPr lang="zh-CN" altLang="en-US"/>
              <a:t>后期：</a:t>
            </a:r>
            <a:r>
              <a:rPr lang="en-US" altLang="zh-CN"/>
              <a:t>____________</a:t>
            </a:r>
            <a:r>
              <a:rPr lang="zh-CN" altLang="en-US"/>
              <a:t>分离，</a:t>
            </a:r>
            <a:r>
              <a:rPr lang="en-US" altLang="zh-CN"/>
              <a:t>___________</a:t>
            </a:r>
            <a:r>
              <a:rPr lang="zh-CN" altLang="en-US"/>
              <a:t>自由组合。</a:t>
            </a:r>
            <a:endParaRPr lang="zh-CN" altLang="en-US"/>
          </a:p>
          <a:p>
            <a:r>
              <a:rPr lang="en-US" altLang="en-US"/>
              <a:t>④</a:t>
            </a:r>
            <a:r>
              <a:rPr lang="zh-CN" altLang="en-US"/>
              <a:t>末期：</a:t>
            </a:r>
            <a:r>
              <a:rPr lang="en-US" altLang="zh-CN"/>
              <a:t>1</a:t>
            </a:r>
            <a:r>
              <a:rPr lang="zh-CN" altLang="en-US"/>
              <a:t>个初级精母细胞均等分裂，形成</a:t>
            </a:r>
            <a:r>
              <a:rPr lang="en-US" altLang="zh-CN"/>
              <a:t>2</a:t>
            </a:r>
            <a:r>
              <a:rPr lang="zh-CN" altLang="en-US"/>
              <a:t>个</a:t>
            </a:r>
            <a:r>
              <a:rPr lang="en-US" altLang="zh-CN"/>
              <a:t>______</a:t>
            </a:r>
            <a:r>
              <a:rPr lang="zh-CN" altLang="en-US"/>
              <a:t>。</a:t>
            </a:r>
            <a:r>
              <a:rPr lang="en-US" altLang="zh-CN"/>
              <a:t>1</a:t>
            </a:r>
            <a:r>
              <a:rPr lang="zh-CN" altLang="en-US"/>
              <a:t>个初级卵母细胞</a:t>
            </a:r>
            <a:r>
              <a:rPr lang="en-US" altLang="zh-CN"/>
              <a:t>________</a:t>
            </a:r>
            <a:r>
              <a:rPr lang="zh-CN" altLang="en-US"/>
              <a:t>分裂，形成</a:t>
            </a:r>
            <a:r>
              <a:rPr lang="en-US" altLang="zh-CN"/>
              <a:t>1</a:t>
            </a:r>
            <a:r>
              <a:rPr lang="zh-CN" altLang="en-US"/>
              <a:t>个较大的</a:t>
            </a:r>
            <a:r>
              <a:rPr lang="en-US" altLang="zh-CN"/>
              <a:t>__________</a:t>
            </a:r>
            <a:r>
              <a:rPr lang="zh-CN" altLang="en-US"/>
              <a:t>和</a:t>
            </a:r>
            <a:r>
              <a:rPr lang="en-US" altLang="zh-CN"/>
              <a:t>1</a:t>
            </a:r>
            <a:r>
              <a:rPr lang="zh-CN" altLang="en-US"/>
              <a:t>个较小的</a:t>
            </a:r>
            <a:r>
              <a:rPr lang="en-US" altLang="zh-CN"/>
              <a:t>________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1</a:t>
            </a:r>
            <a:r>
              <a:rPr lang="zh-CN" altLang="en-US"/>
              <a:t>．</a:t>
            </a:r>
            <a:r>
              <a:rPr lang="en-US" altLang="zh-CN"/>
              <a:t>(1)</a:t>
            </a:r>
            <a:r>
              <a:rPr lang="zh-CN" altLang="en-US"/>
              <a:t>成熟生殖细胞　染色体数目减半　一　两　</a:t>
            </a:r>
            <a:endParaRPr lang="zh-CN" altLang="en-US"/>
          </a:p>
          <a:p>
            <a:r>
              <a:rPr lang="en-US" altLang="zh-CN"/>
              <a:t>(2)</a:t>
            </a:r>
            <a:r>
              <a:rPr lang="zh-CN" altLang="en-US"/>
              <a:t>配对　相同　父方　母方　</a:t>
            </a:r>
            <a:endParaRPr lang="zh-CN" altLang="en-US"/>
          </a:p>
          <a:p>
            <a:r>
              <a:rPr lang="en-US" altLang="zh-CN"/>
              <a:t>(3)</a:t>
            </a:r>
            <a:r>
              <a:rPr lang="zh-CN" altLang="en-US"/>
              <a:t>不相同　配对　</a:t>
            </a:r>
            <a:endParaRPr lang="zh-CN" altLang="en-US"/>
          </a:p>
          <a:p>
            <a:r>
              <a:rPr lang="en-US" altLang="zh-CN"/>
              <a:t>(4)</a:t>
            </a:r>
            <a:r>
              <a:rPr lang="zh-CN" altLang="en-US"/>
              <a:t>两两配对</a:t>
            </a:r>
            <a:endParaRPr lang="zh-CN" altLang="en-US"/>
          </a:p>
          <a:p>
            <a:r>
              <a:rPr lang="en-US" altLang="zh-CN"/>
              <a:t>(5)</a:t>
            </a:r>
            <a:r>
              <a:rPr lang="zh-CN" altLang="en-US"/>
              <a:t>四　</a:t>
            </a:r>
            <a:endParaRPr lang="zh-CN" altLang="en-US"/>
          </a:p>
          <a:p>
            <a:r>
              <a:rPr lang="en-US" altLang="zh-CN"/>
              <a:t>(6)</a:t>
            </a:r>
            <a:r>
              <a:rPr lang="zh-CN" altLang="en-US"/>
              <a:t>四分体中的非姐妹染色单体　减数分裂</a:t>
            </a:r>
            <a:r>
              <a:rPr lang="en-US" altLang="en-US"/>
              <a:t>Ⅰ</a:t>
            </a:r>
            <a:r>
              <a:rPr lang="zh-CN" altLang="en-US"/>
              <a:t>前期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．</a:t>
            </a:r>
            <a:r>
              <a:rPr lang="en-US" altLang="zh-CN"/>
              <a:t>(1)</a:t>
            </a:r>
            <a:r>
              <a:rPr lang="zh-CN" altLang="en-US"/>
              <a:t>染色体　</a:t>
            </a:r>
            <a:r>
              <a:rPr lang="en-US" altLang="zh-CN"/>
              <a:t>DNA</a:t>
            </a:r>
            <a:r>
              <a:rPr lang="zh-CN" altLang="en-US"/>
              <a:t>　蛋白质　</a:t>
            </a:r>
            <a:endParaRPr lang="zh-CN" altLang="en-US"/>
          </a:p>
          <a:p>
            <a:r>
              <a:rPr lang="en-US" altLang="zh-CN"/>
              <a:t>(2)</a:t>
            </a:r>
            <a:r>
              <a:rPr lang="en-US" altLang="en-US"/>
              <a:t>①</a:t>
            </a:r>
            <a:r>
              <a:rPr lang="zh-CN" altLang="en-US"/>
              <a:t>四分体　联会　四分体　四分体中的非姐妹染色单体　</a:t>
            </a:r>
            <a:endParaRPr lang="zh-CN" altLang="en-US"/>
          </a:p>
          <a:p>
            <a:r>
              <a:rPr lang="en-US" altLang="en-US"/>
              <a:t>②</a:t>
            </a:r>
            <a:r>
              <a:rPr lang="zh-CN" altLang="en-US"/>
              <a:t>赤道板　</a:t>
            </a:r>
            <a:r>
              <a:rPr lang="en-US" altLang="zh-CN"/>
              <a:t>                         </a:t>
            </a:r>
            <a:r>
              <a:rPr lang="en-US" altLang="en-US"/>
              <a:t>③</a:t>
            </a:r>
            <a:r>
              <a:rPr lang="zh-CN" altLang="en-US"/>
              <a:t>同源染色体　非同源染色体　</a:t>
            </a:r>
            <a:endParaRPr lang="zh-CN" altLang="en-US"/>
          </a:p>
          <a:p>
            <a:r>
              <a:rPr lang="en-US" altLang="en-US"/>
              <a:t>④</a:t>
            </a:r>
            <a:r>
              <a:rPr lang="zh-CN" altLang="en-US"/>
              <a:t>次级精母细胞　不均等　次级卵母细胞　极体　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1029</Words>
  <Application>WPS 演示</Application>
  <PresentationFormat>宽屏</PresentationFormat>
  <Paragraphs>36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蕲春一中</vt:lpstr>
      <vt:lpstr>3月17日（周二）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123</cp:lastModifiedBy>
  <cp:revision>75</cp:revision>
  <dcterms:created xsi:type="dcterms:W3CDTF">2023-08-09T12:44:00Z</dcterms:created>
  <dcterms:modified xsi:type="dcterms:W3CDTF">2026-03-18T00:55:47Z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046347DF89FD4C82969A43D4330A1397_13</vt:lpwstr>
  </property>
</Properties>
</file>